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89" r:id="rId4"/>
    <p:sldId id="288" r:id="rId5"/>
    <p:sldId id="291" r:id="rId6"/>
    <p:sldId id="293" r:id="rId7"/>
    <p:sldId id="300" r:id="rId8"/>
    <p:sldId id="301" r:id="rId9"/>
    <p:sldId id="302" r:id="rId10"/>
    <p:sldId id="292" r:id="rId11"/>
    <p:sldId id="290" r:id="rId12"/>
    <p:sldId id="277" r:id="rId13"/>
    <p:sldId id="299" r:id="rId14"/>
    <p:sldId id="303" r:id="rId15"/>
    <p:sldId id="304" r:id="rId16"/>
    <p:sldId id="297" r:id="rId1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4774ED-3D81-49A2-83A4-AEF3DA82F13C}" v="73" dt="2021-10-20T07:35:12.0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14" autoAdjust="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ojin Kim" userId="S::soojin.kim@forourclimate.org::afb93adf-e99d-4221-ab15-df8c74f2c7b2" providerId="AD" clId="Web-{7C4774ED-3D81-49A2-83A4-AEF3DA82F13C}"/>
    <pc:docChg chg="modSld">
      <pc:chgData name="Soojin Kim" userId="S::soojin.kim@forourclimate.org::afb93adf-e99d-4221-ab15-df8c74f2c7b2" providerId="AD" clId="Web-{7C4774ED-3D81-49A2-83A4-AEF3DA82F13C}" dt="2021-10-20T07:35:12.001" v="50" actId="1076"/>
      <pc:docMkLst>
        <pc:docMk/>
      </pc:docMkLst>
      <pc:sldChg chg="addSp modSp">
        <pc:chgData name="Soojin Kim" userId="S::soojin.kim@forourclimate.org::afb93adf-e99d-4221-ab15-df8c74f2c7b2" providerId="AD" clId="Web-{7C4774ED-3D81-49A2-83A4-AEF3DA82F13C}" dt="2021-10-20T07:35:12.001" v="50" actId="1076"/>
        <pc:sldMkLst>
          <pc:docMk/>
          <pc:sldMk cId="2152901754" sldId="277"/>
        </pc:sldMkLst>
        <pc:spChg chg="add mod">
          <ac:chgData name="Soojin Kim" userId="S::soojin.kim@forourclimate.org::afb93adf-e99d-4221-ab15-df8c74f2c7b2" providerId="AD" clId="Web-{7C4774ED-3D81-49A2-83A4-AEF3DA82F13C}" dt="2021-10-20T07:35:12.001" v="50" actId="1076"/>
          <ac:spMkLst>
            <pc:docMk/>
            <pc:sldMk cId="2152901754" sldId="277"/>
            <ac:spMk id="9" creationId="{6D6821EA-77D7-4C0F-8D0D-102C69E7A789}"/>
          </ac:spMkLst>
        </pc:spChg>
      </pc:sldChg>
      <pc:sldChg chg="addSp modSp">
        <pc:chgData name="Soojin Kim" userId="S::soojin.kim@forourclimate.org::afb93adf-e99d-4221-ab15-df8c74f2c7b2" providerId="AD" clId="Web-{7C4774ED-3D81-49A2-83A4-AEF3DA82F13C}" dt="2021-10-20T07:33:59.280" v="17" actId="1076"/>
        <pc:sldMkLst>
          <pc:docMk/>
          <pc:sldMk cId="561483210" sldId="300"/>
        </pc:sldMkLst>
        <pc:spChg chg="add mod">
          <ac:chgData name="Soojin Kim" userId="S::soojin.kim@forourclimate.org::afb93adf-e99d-4221-ab15-df8c74f2c7b2" providerId="AD" clId="Web-{7C4774ED-3D81-49A2-83A4-AEF3DA82F13C}" dt="2021-10-20T07:33:59.280" v="17" actId="1076"/>
          <ac:spMkLst>
            <pc:docMk/>
            <pc:sldMk cId="561483210" sldId="300"/>
            <ac:spMk id="2" creationId="{19841DD4-33BA-4423-B4F3-68929BD3390F}"/>
          </ac:spMkLst>
        </pc:spChg>
      </pc:sldChg>
      <pc:sldChg chg="addSp modSp">
        <pc:chgData name="Soojin Kim" userId="S::soojin.kim@forourclimate.org::afb93adf-e99d-4221-ab15-df8c74f2c7b2" providerId="AD" clId="Web-{7C4774ED-3D81-49A2-83A4-AEF3DA82F13C}" dt="2021-10-20T07:34:41.687" v="36" actId="1076"/>
        <pc:sldMkLst>
          <pc:docMk/>
          <pc:sldMk cId="2710833736" sldId="303"/>
        </pc:sldMkLst>
        <pc:spChg chg="add mod">
          <ac:chgData name="Soojin Kim" userId="S::soojin.kim@forourclimate.org::afb93adf-e99d-4221-ab15-df8c74f2c7b2" providerId="AD" clId="Web-{7C4774ED-3D81-49A2-83A4-AEF3DA82F13C}" dt="2021-10-20T07:34:41.687" v="36" actId="1076"/>
          <ac:spMkLst>
            <pc:docMk/>
            <pc:sldMk cId="2710833736" sldId="303"/>
            <ac:spMk id="7" creationId="{516CF3EC-F91F-434A-BFB6-C770040AD85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forourclimate-my.sharepoint.com/personal/soojin_kim_forourclimate_org/Documents/&#48148;&#51060;&#50724;&#50640;&#45320;&#51648;%20&#54532;&#47196;&#44536;&#47016;%20&#52280;&#44256;&#51088;&#47308;/&#48148;&#51060;&#50724;&#47588;&#49828;/&#48148;&#51060;&#50724;&#47588;&#49828;&#48372;&#44256;&#49436;%20&#54364;&#44536;&#47000;&#54532;/&#44397;&#47928;%20&#48372;&#44256;&#49436;%20&#54364;%20&#44536;&#47000;&#54532;%20(3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forourclimate-my.sharepoint.com/personal/soojin_kim_forourclimate_org/Documents/biomass%20emissions%20compariso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3048103500338"/>
          <c:y val="6.9942941284741392E-2"/>
          <c:w val="0.84347069890599957"/>
          <c:h val="0.8251645040848767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EA6D0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5.5850187655483351E-2"/>
                  <c:y val="3.4361936714511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BBF-4A91-AF9B-931A973AF0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그림3!$B$3:$I$3</c:f>
              <c:strCache>
                <c:ptCount val="8"/>
                <c:pt idx="0">
                  <c:v>2012년</c:v>
                </c:pt>
                <c:pt idx="1">
                  <c:v>2013년</c:v>
                </c:pt>
                <c:pt idx="2">
                  <c:v>2014년</c:v>
                </c:pt>
                <c:pt idx="3">
                  <c:v>2015년</c:v>
                </c:pt>
                <c:pt idx="4">
                  <c:v>2016년</c:v>
                </c:pt>
                <c:pt idx="5">
                  <c:v>2017년</c:v>
                </c:pt>
                <c:pt idx="6">
                  <c:v>2018년</c:v>
                </c:pt>
                <c:pt idx="7">
                  <c:v>2019년</c:v>
                </c:pt>
              </c:strCache>
            </c:strRef>
          </c:cat>
          <c:val>
            <c:numRef>
              <c:f>그림3!$B$4:$I$4</c:f>
              <c:numCache>
                <c:formatCode>_(* #,##0_);_(* \(#,##0\);_(* "-"_);_(@_)</c:formatCode>
                <c:ptCount val="8"/>
                <c:pt idx="0">
                  <c:v>138240</c:v>
                </c:pt>
                <c:pt idx="1">
                  <c:v>857861</c:v>
                </c:pt>
                <c:pt idx="2">
                  <c:v>3199354</c:v>
                </c:pt>
                <c:pt idx="3">
                  <c:v>3311113</c:v>
                </c:pt>
                <c:pt idx="4">
                  <c:v>3861207.2009999999</c:v>
                </c:pt>
                <c:pt idx="5">
                  <c:v>5207189.7240000004</c:v>
                </c:pt>
                <c:pt idx="6">
                  <c:v>6674069.8879779996</c:v>
                </c:pt>
                <c:pt idx="7">
                  <c:v>7069877.4509969996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BF-4A91-AF9B-931A973AF0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92983575"/>
        <c:axId val="1563778375"/>
      </c:barChart>
      <c:catAx>
        <c:axId val="1992983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563778375"/>
        <c:crosses val="autoZero"/>
        <c:auto val="1"/>
        <c:lblAlgn val="ctr"/>
        <c:lblOffset val="100"/>
        <c:noMultiLvlLbl val="0"/>
      </c:catAx>
      <c:valAx>
        <c:axId val="1563778375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992983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400" b="1" dirty="0"/>
              <a:t>S.</a:t>
            </a:r>
            <a:r>
              <a:rPr lang="en-US" altLang="ko-KR" sz="1400" b="1" baseline="0" dirty="0"/>
              <a:t> Korea Domestic Wood Pellet Production, tons (</a:t>
            </a:r>
            <a:r>
              <a:rPr lang="ko-KR" altLang="en-US" sz="1400" b="1" baseline="0" dirty="0"/>
              <a:t>국내 </a:t>
            </a:r>
            <a:r>
              <a:rPr lang="ko-KR" altLang="en-US" sz="1400" b="1" baseline="0" dirty="0" err="1"/>
              <a:t>목재펠릿</a:t>
            </a:r>
            <a:r>
              <a:rPr lang="ko-KR" altLang="en-US" sz="1400" b="1" baseline="0" dirty="0"/>
              <a:t> 생산량</a:t>
            </a:r>
            <a:r>
              <a:rPr lang="en-US" altLang="ko-KR" sz="1400" b="1" baseline="0" dirty="0"/>
              <a:t>, </a:t>
            </a:r>
            <a:r>
              <a:rPr lang="ko-KR" altLang="en-US" sz="1400" b="1" baseline="0" dirty="0"/>
              <a:t>톤</a:t>
            </a:r>
            <a:r>
              <a:rPr lang="en-US" altLang="ko-KR" sz="1400" b="1" baseline="0" dirty="0"/>
              <a:t>)</a:t>
            </a:r>
            <a:endParaRPr lang="ko-KR" altLang="en-US" sz="1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Sheet1!$A$1:$D$1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Sheet1!$A$2:$D$2</c:f>
              <c:numCache>
                <c:formatCode>_(* #,##0_);_(* \(#,##0\);_(* "-"_);_(@_)</c:formatCode>
                <c:ptCount val="4"/>
                <c:pt idx="0">
                  <c:v>67446</c:v>
                </c:pt>
                <c:pt idx="1">
                  <c:v>187746</c:v>
                </c:pt>
                <c:pt idx="2">
                  <c:v>243287</c:v>
                </c:pt>
                <c:pt idx="3">
                  <c:v>331872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D63-4C74-B01B-467F2CED60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97377423"/>
        <c:axId val="1597379087"/>
      </c:lineChart>
      <c:catAx>
        <c:axId val="1597377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597379087"/>
        <c:crosses val="autoZero"/>
        <c:auto val="1"/>
        <c:lblAlgn val="ctr"/>
        <c:lblOffset val="100"/>
        <c:noMultiLvlLbl val="0"/>
      </c:catAx>
      <c:valAx>
        <c:axId val="15973790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597377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/>
              <a:t>Comparison</a:t>
            </a:r>
            <a:r>
              <a:rPr lang="en-US" altLang="ko-KR" baseline="0"/>
              <a:t> of air pollution and CO2 emission per unit of energy</a:t>
            </a:r>
            <a:endParaRPr lang="ko-KR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Dedicated biomass power plant (Yeongdong No. 1)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SOx, Nox, particulates per unit of energy (kg/MWh)</c:v>
                </c:pt>
                <c:pt idx="1">
                  <c:v>PM2.5 per unit of energy (kg/MWh)</c:v>
                </c:pt>
                <c:pt idx="2">
                  <c:v>CO2 emissions (tCO2eq.)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0.57099999999999995</c:v>
                </c:pt>
                <c:pt idx="1">
                  <c:v>7.3999999999999996E-2</c:v>
                </c:pt>
                <c:pt idx="2">
                  <c:v>0.88600000000000001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34-49F6-8226-E122EA6D8B5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Coal power plant (Yeongheung No.5-6)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SOx, Nox, particulates per unit of energy (kg/MWh)</c:v>
                </c:pt>
                <c:pt idx="1">
                  <c:v>PM2.5 per unit of energy (kg/MWh)</c:v>
                </c:pt>
                <c:pt idx="2">
                  <c:v>CO2 emissions (tCO2eq.)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0.13100000000000001</c:v>
                </c:pt>
                <c:pt idx="1">
                  <c:v>0.03</c:v>
                </c:pt>
                <c:pt idx="2">
                  <c:v>0.84799999999999998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34-49F6-8226-E122EA6D8B5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LNG power plant (Incheon CHP)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Sheet1!$B$1:$D$1</c:f>
              <c:strCache>
                <c:ptCount val="3"/>
                <c:pt idx="0">
                  <c:v>SOx, Nox, particulates per unit of energy (kg/MWh)</c:v>
                </c:pt>
                <c:pt idx="1">
                  <c:v>PM2.5 per unit of energy (kg/MWh)</c:v>
                </c:pt>
                <c:pt idx="2">
                  <c:v>CO2 emissions (tCO2eq.)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8.5000000000000006E-2</c:v>
                </c:pt>
                <c:pt idx="1">
                  <c:v>7.0000000000000001E-3</c:v>
                </c:pt>
                <c:pt idx="2">
                  <c:v>0.41399999999999998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34-49F6-8226-E122EA6D8B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19251343"/>
        <c:axId val="919247183"/>
      </c:barChart>
      <c:catAx>
        <c:axId val="9192513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919247183"/>
        <c:crosses val="autoZero"/>
        <c:auto val="1"/>
        <c:lblAlgn val="ctr"/>
        <c:lblOffset val="100"/>
        <c:noMultiLvlLbl val="0"/>
      </c:catAx>
      <c:valAx>
        <c:axId val="9192471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9192513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49645-0BEC-40AF-A700-C0F2443600B6}" type="datetimeFigureOut">
              <a:rPr lang="ko-KR" altLang="en-US" smtClean="0"/>
              <a:t>2021-10-20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E2E7EF-69C7-4655-9A26-ED22B0ECF3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6926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E2E7EF-69C7-4655-9A26-ED22B0ECF35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5748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Out of all bioenergy, woody biomass (wood pellets, wood chips, and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E2E7EF-69C7-4655-9A26-ED22B0ECF35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0324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732420-24EC-47F9-860F-CAFA6B332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860EEDA-56FE-4BF3-A262-F541539B2D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2333D56-2209-4B38-8FFB-28E89A630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87E0B-396D-47C2-BE40-FB3D2AA225C7}" type="datetimeFigureOut">
              <a:rPr lang="ko-KR" altLang="en-US" smtClean="0"/>
              <a:t>2021-10-20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B4D283A-7EDC-49DC-84B6-3001DD835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374B844-8003-4067-A8ED-84B973A6A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5526-7AB5-4748-A5F6-6E2345C75B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58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D91F663-A8D8-4A79-AA7A-FC971A672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52A37D1-3C79-42AE-BD72-591AD7B2D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2CE84CC-267B-4244-A7F0-81F0361BC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87E0B-396D-47C2-BE40-FB3D2AA225C7}" type="datetimeFigureOut">
              <a:rPr lang="ko-KR" altLang="en-US" smtClean="0"/>
              <a:t>2021-10-20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5B9BFFE-AA53-464B-B463-E2C36299C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C8590E5-EB16-47CE-A6FE-552B8AEEF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5526-7AB5-4748-A5F6-6E2345C75B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1367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6F2B0BE-3C35-4F32-9EDB-22DADB1812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E63D303-6653-455B-B2A7-6E642ED90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182A8DE-C860-47F3-9975-990805F22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87E0B-396D-47C2-BE40-FB3D2AA225C7}" type="datetimeFigureOut">
              <a:rPr lang="ko-KR" altLang="en-US" smtClean="0"/>
              <a:t>2021-10-20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FAF5A08-DF9F-4193-BE7C-C45700941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C8718CE-142A-4BFD-8D33-ED4A245A8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5526-7AB5-4748-A5F6-6E2345C75B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8875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F1CFFEF8-695F-954E-812F-81267EC3B345}"/>
              </a:ext>
            </a:extLst>
          </p:cNvPr>
          <p:cNvSpPr/>
          <p:nvPr userDrawn="1"/>
        </p:nvSpPr>
        <p:spPr>
          <a:xfrm>
            <a:off x="0" y="1"/>
            <a:ext cx="12192000" cy="1326629"/>
          </a:xfrm>
          <a:prstGeom prst="rect">
            <a:avLst/>
          </a:prstGeom>
          <a:solidFill>
            <a:srgbClr val="132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sp>
        <p:nvSpPr>
          <p:cNvPr id="9" name="텍스트 개체 틀 8">
            <a:extLst>
              <a:ext uri="{FF2B5EF4-FFF2-40B4-BE49-F238E27FC236}">
                <a16:creationId xmlns:a16="http://schemas.microsoft.com/office/drawing/2014/main" id="{609BC11B-C99F-FC47-B3FC-525C860F1A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5422" y="239869"/>
            <a:ext cx="11719559" cy="494649"/>
          </a:xfrm>
        </p:spPr>
        <p:txBody>
          <a:bodyPr>
            <a:noAutofit/>
          </a:bodyPr>
          <a:lstStyle>
            <a:lvl1pPr marL="0" indent="0">
              <a:buNone/>
              <a:defRPr sz="3300" b="1" i="0" spc="-15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pPr lvl="0"/>
            <a:r>
              <a:rPr kumimoji="1" lang="ko-KR" altLang="en-US" dirty="0"/>
              <a:t>제목을 입력하세요</a:t>
            </a:r>
          </a:p>
        </p:txBody>
      </p: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68C84470-A8E6-F445-B5A5-489E090EB4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9905" y="817043"/>
            <a:ext cx="10702925" cy="509587"/>
          </a:xfrm>
        </p:spPr>
        <p:txBody>
          <a:bodyPr>
            <a:normAutofit/>
          </a:bodyPr>
          <a:lstStyle>
            <a:lvl1pPr marL="0" indent="0">
              <a:buNone/>
              <a:defRPr sz="2200" b="0" i="0" spc="0">
                <a:solidFill>
                  <a:srgbClr val="DEC2AD"/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pPr lvl="0"/>
            <a:r>
              <a:rPr kumimoji="1" lang="ko-KR" altLang="en-US" dirty="0"/>
              <a:t>부제목을 입력하세요</a:t>
            </a:r>
          </a:p>
        </p:txBody>
      </p:sp>
      <p:pic>
        <p:nvPicPr>
          <p:cNvPr id="14" name="그림 13" descr="그리기이(가) 표시된 사진&#10;&#10;자동 생성된 설명">
            <a:extLst>
              <a:ext uri="{FF2B5EF4-FFF2-40B4-BE49-F238E27FC236}">
                <a16:creationId xmlns:a16="http://schemas.microsoft.com/office/drawing/2014/main" id="{9724FB99-F5AA-3246-9BE9-68349B1368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9" y="5903519"/>
            <a:ext cx="1154725" cy="1154725"/>
          </a:xfrm>
          <a:prstGeom prst="rect">
            <a:avLst/>
          </a:prstGeom>
        </p:spPr>
      </p:pic>
      <p:sp>
        <p:nvSpPr>
          <p:cNvPr id="15" name="부제목 2">
            <a:extLst>
              <a:ext uri="{FF2B5EF4-FFF2-40B4-BE49-F238E27FC236}">
                <a16:creationId xmlns:a16="http://schemas.microsoft.com/office/drawing/2014/main" id="{D8503596-3F5E-A14F-A0B4-CBE187166450}"/>
              </a:ext>
            </a:extLst>
          </p:cNvPr>
          <p:cNvSpPr txBox="1">
            <a:spLocks/>
          </p:cNvSpPr>
          <p:nvPr userDrawn="1"/>
        </p:nvSpPr>
        <p:spPr>
          <a:xfrm>
            <a:off x="1127688" y="6483995"/>
            <a:ext cx="3048000" cy="345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kumimoji="1" lang="en-US" altLang="ko-KR" sz="900" dirty="0">
                <a:solidFill>
                  <a:schemeClr val="bg1">
                    <a:lumMod val="6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Copyright ⓒ 2016 SFOC Inc. All rights reserved.</a:t>
            </a:r>
          </a:p>
        </p:txBody>
      </p:sp>
      <p:sp>
        <p:nvSpPr>
          <p:cNvPr id="16" name="슬라이드 번호 개체 틀 5">
            <a:extLst>
              <a:ext uri="{FF2B5EF4-FFF2-40B4-BE49-F238E27FC236}">
                <a16:creationId xmlns:a16="http://schemas.microsoft.com/office/drawing/2014/main" id="{8D840584-C3E7-A242-9586-921F477B3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781" y="6356350"/>
            <a:ext cx="2743200" cy="365125"/>
          </a:xfrm>
        </p:spPr>
        <p:txBody>
          <a:bodyPr/>
          <a:lstStyle/>
          <a:p>
            <a:fld id="{F84D552C-5612-F94F-A687-BEA04C4290EF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4C87C420-8587-B443-84B9-191B615CC1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8951" y="1718057"/>
            <a:ext cx="11221980" cy="4395788"/>
          </a:xfrm>
        </p:spPr>
        <p:txBody>
          <a:bodyPr/>
          <a:lstStyle>
            <a:lvl1pPr>
              <a:lnSpc>
                <a:spcPct val="100000"/>
              </a:lnSpc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600"/>
            </a:lvl5pPr>
          </a:lstStyle>
          <a:p>
            <a:pPr lvl="0"/>
            <a:r>
              <a:rPr kumimoji="1" lang="ko-KR" altLang="en-US" dirty="0"/>
              <a:t>마스터 텍스트 스타일을 편집하려면 클릭</a:t>
            </a:r>
          </a:p>
          <a:p>
            <a:pPr lvl="1"/>
            <a:r>
              <a:rPr kumimoji="1" lang="ko-KR" altLang="en-US" dirty="0"/>
              <a:t>두 번째 수준</a:t>
            </a:r>
          </a:p>
          <a:p>
            <a:pPr lvl="2"/>
            <a:r>
              <a:rPr kumimoji="1" lang="ko-KR" altLang="en-US" dirty="0"/>
              <a:t>세 번째 수준</a:t>
            </a:r>
          </a:p>
          <a:p>
            <a:pPr lvl="3"/>
            <a:r>
              <a:rPr kumimoji="1" lang="ko-KR" altLang="en-US" dirty="0"/>
              <a:t>네 번째 수준</a:t>
            </a:r>
          </a:p>
          <a:p>
            <a:pPr lvl="4"/>
            <a:r>
              <a:rPr kumimoji="1" lang="ko-KR" altLang="en-US" dirty="0"/>
              <a:t>다섯 번째 수준</a:t>
            </a:r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4249375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AF19EF-75CC-4607-8798-04CF8CDA8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463B10A-C391-4CCD-8CA1-2D36E16E8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FD01DB1-F23D-45B5-9D6D-E6177EB2F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87E0B-396D-47C2-BE40-FB3D2AA225C7}" type="datetimeFigureOut">
              <a:rPr lang="ko-KR" altLang="en-US" smtClean="0"/>
              <a:t>2021-10-20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D71F2A1-D377-4A4D-8692-FE9F91E08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00E2761-9CE7-41C5-B883-E73E363BC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5526-7AB5-4748-A5F6-6E2345C75B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2320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EAD9E0-C4CB-49BA-A59D-DC55664F7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51C4731-C32C-42F9-91F1-A38D48B2A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8E598DE-6C60-48C6-A39B-3445A66EC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87E0B-396D-47C2-BE40-FB3D2AA225C7}" type="datetimeFigureOut">
              <a:rPr lang="ko-KR" altLang="en-US" smtClean="0"/>
              <a:t>2021-10-20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BF11B8F-44CE-4119-B331-E8F6FED7B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4F6E1C2-4E41-4D0D-A006-5E746687C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5526-7AB5-4748-A5F6-6E2345C75B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397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F7B6E3-C6F0-4750-8A2A-D9EC5214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11B4D5B-13D1-42AE-863F-3DC393FC40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4F95298-ABFF-4202-A886-8EBED134C6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F33D9DD-38B3-40DB-902A-0554E2A32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87E0B-396D-47C2-BE40-FB3D2AA225C7}" type="datetimeFigureOut">
              <a:rPr lang="ko-KR" altLang="en-US" smtClean="0"/>
              <a:t>2021-10-20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7D2D67D-1A41-458F-8AEF-E26AC2566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C6FA18F-D310-446F-9AB4-E1498D96D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5526-7AB5-4748-A5F6-6E2345C75B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6486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4C3A6F-2860-40AA-A9A8-905015F54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56F7222-DD73-453E-B523-F5A0A9C6C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36873DC-5B9C-4651-8CE6-4742C6E5CD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6ACC949-1009-471F-8635-6FC040E67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2D7A8050-282C-4909-809F-6C78711577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394D29B-8871-4041-A03E-B446FC737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87E0B-396D-47C2-BE40-FB3D2AA225C7}" type="datetimeFigureOut">
              <a:rPr lang="ko-KR" altLang="en-US" smtClean="0"/>
              <a:t>2021-10-20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3005ACD-D265-4088-858A-0931262D1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2D4F061-EE52-4730-B259-C383CF381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5526-7AB5-4748-A5F6-6E2345C75B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395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EFB87D9-44EA-414A-B00B-A689758D1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9F47284-8E40-4EC9-B7DD-6B18A6A5A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87E0B-396D-47C2-BE40-FB3D2AA225C7}" type="datetimeFigureOut">
              <a:rPr lang="ko-KR" altLang="en-US" smtClean="0"/>
              <a:t>2021-10-20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56B633B-7609-4D2C-B855-2D07D6F8A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51145D1-224D-4153-A95F-03328B5AF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5526-7AB5-4748-A5F6-6E2345C75B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2660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1EC3D13-9E07-4201-BFAA-4067D2FC1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87E0B-396D-47C2-BE40-FB3D2AA225C7}" type="datetimeFigureOut">
              <a:rPr lang="ko-KR" altLang="en-US" smtClean="0"/>
              <a:t>2021-10-20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7E5D69A-87E7-4762-95FB-5C3E77C68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C9C27FB-9B0F-47D3-BB1F-B157F489E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5526-7AB5-4748-A5F6-6E2345C75B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283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09FADF-987F-4923-99D7-D4C4146E2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912C866-C063-49C4-BC56-3B0DABAC1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1AD5B60-688A-4CD2-B1E5-5B6D71431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FBF3D1D-0EDB-498C-83A1-99FED65F9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87E0B-396D-47C2-BE40-FB3D2AA225C7}" type="datetimeFigureOut">
              <a:rPr lang="ko-KR" altLang="en-US" smtClean="0"/>
              <a:t>2021-10-20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5CB842C-EB9B-43C1-A484-B4C75E05D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370C980-0A4B-428A-AD48-9D4B310FD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5526-7AB5-4748-A5F6-6E2345C75B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144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9FBE147-CA88-4FD6-BB53-3EC2C4330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18884AB-7931-446E-9397-43931AECC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B35995F-9990-4FCD-A311-3A986BB808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CED942C-3B03-4ED1-87AE-20F54AA3E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87E0B-396D-47C2-BE40-FB3D2AA225C7}" type="datetimeFigureOut">
              <a:rPr lang="ko-KR" altLang="en-US" smtClean="0"/>
              <a:t>2021-10-20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B38FA3C-5D81-4D10-A3A1-137FC9F8B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4A49FA6-A8EB-4F53-A1F1-31521AEC4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5526-7AB5-4748-A5F6-6E2345C75B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9848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ECEB0E3-5348-47BC-8237-1AD0737A4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49A38D1-226B-45EE-BA12-D148BD4EB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22A333F-CB3B-4BBC-91E9-3CB7E9B341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87E0B-396D-47C2-BE40-FB3D2AA225C7}" type="datetimeFigureOut">
              <a:rPr lang="ko-KR" altLang="en-US" smtClean="0"/>
              <a:t>2021-10-20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938A74-A09C-4A98-B540-834FFF6CD4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46D8CAD-8320-4404-B476-2CEE57482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A5526-7AB5-4748-A5F6-6E2345C75BE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596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6457F1-D031-47A9-A2AA-51A32F129C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ko-KR" sz="4400" b="1" dirty="0"/>
              <a:t>South Korea’s Net Zero Goals</a:t>
            </a:r>
            <a:r>
              <a:rPr lang="ko-KR" altLang="en-US" sz="4400" b="1" dirty="0"/>
              <a:t> </a:t>
            </a:r>
            <a:r>
              <a:rPr lang="en-US" altLang="ko-KR" sz="4400" b="1" dirty="0"/>
              <a:t>on Forestry and Sustainability Issues of Biomass Energy</a:t>
            </a:r>
            <a:endParaRPr lang="ko-KR" altLang="en-US" sz="4400" b="1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C9C04EE-6124-4C96-93A8-49FB2B81D4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/>
              <a:t>Biomass International Day of Action </a:t>
            </a:r>
          </a:p>
          <a:p>
            <a:r>
              <a:rPr lang="en-US" altLang="ko-KR" dirty="0"/>
              <a:t>2021 October 21 </a:t>
            </a:r>
          </a:p>
          <a:p>
            <a:r>
              <a:rPr lang="en-US" altLang="ko-KR" dirty="0"/>
              <a:t>Soojin Kim</a:t>
            </a:r>
          </a:p>
          <a:p>
            <a:r>
              <a:rPr lang="en-US" altLang="ko-KR" dirty="0"/>
              <a:t>Solutions For Our Climate (SFOC)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443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8466DEA4-5348-421E-8ECB-7BD53AE35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97" y="355054"/>
            <a:ext cx="10515600" cy="2852737"/>
          </a:xfrm>
        </p:spPr>
        <p:txBody>
          <a:bodyPr>
            <a:normAutofit/>
          </a:bodyPr>
          <a:lstStyle/>
          <a:p>
            <a:r>
              <a:rPr lang="en-US" altLang="ko-KR" sz="5400" dirty="0">
                <a:latin typeface="Arial" panose="020B0604020202020204" pitchFamily="34" charset="0"/>
                <a:cs typeface="Arial" panose="020B0604020202020204" pitchFamily="34" charset="0"/>
              </a:rPr>
              <a:t>Environmental and social concerns on biomass sourcing in South Korea</a:t>
            </a:r>
            <a:endParaRPr lang="ko-KR" alt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4AA17FDD-7805-45F5-94F7-243397BCFF15}"/>
              </a:ext>
            </a:extLst>
          </p:cNvPr>
          <p:cNvGrpSpPr/>
          <p:nvPr/>
        </p:nvGrpSpPr>
        <p:grpSpPr>
          <a:xfrm>
            <a:off x="4760257" y="2504139"/>
            <a:ext cx="6276800" cy="4147673"/>
            <a:chOff x="8964" y="1322730"/>
            <a:chExt cx="6276800" cy="4147673"/>
          </a:xfrm>
        </p:grpSpPr>
        <p:pic>
          <p:nvPicPr>
            <p:cNvPr id="8" name="그림 7" descr="나무, 실외, 자연, 산이(가) 표시된 사진&#10;&#10;자동 생성된 설명">
              <a:extLst>
                <a:ext uri="{FF2B5EF4-FFF2-40B4-BE49-F238E27FC236}">
                  <a16:creationId xmlns:a16="http://schemas.microsoft.com/office/drawing/2014/main" id="{7C1167AF-9046-49F3-8EF6-40BD94775C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64" y="1322730"/>
              <a:ext cx="6167721" cy="411181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4C1AA88-4CAE-4F6C-AF41-CEEE02377C3E}"/>
                </a:ext>
              </a:extLst>
            </p:cNvPr>
            <p:cNvSpPr txBox="1"/>
            <p:nvPr/>
          </p:nvSpPr>
          <p:spPr>
            <a:xfrm>
              <a:off x="4222379" y="5224182"/>
              <a:ext cx="206338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>
                  <a:highlight>
                    <a:srgbClr val="C0C0C0"/>
                  </a:highlight>
                </a:rPr>
                <a:t>@</a:t>
              </a:r>
              <a:r>
                <a:rPr lang="ko-KR" altLang="en-US" sz="1000" b="1" dirty="0">
                  <a:highlight>
                    <a:srgbClr val="C0C0C0"/>
                  </a:highlight>
                </a:rPr>
                <a:t>기후솔루션</a:t>
              </a:r>
              <a:r>
                <a:rPr lang="en-US" altLang="ko-KR" sz="1000" b="1" dirty="0">
                  <a:highlight>
                    <a:srgbClr val="C0C0C0"/>
                  </a:highlight>
                </a:rPr>
                <a:t>, </a:t>
              </a:r>
              <a:r>
                <a:rPr lang="ko-KR" altLang="en-US" sz="1000" b="1" dirty="0">
                  <a:highlight>
                    <a:srgbClr val="C0C0C0"/>
                  </a:highlight>
                </a:rPr>
                <a:t>환경운동연합 </a:t>
              </a:r>
              <a:r>
                <a:rPr lang="en-US" altLang="ko-KR" sz="1000" b="1" dirty="0">
                  <a:highlight>
                    <a:srgbClr val="C0C0C0"/>
                  </a:highlight>
                </a:rPr>
                <a:t>2021</a:t>
              </a:r>
              <a:endParaRPr lang="ko-KR" altLang="en-US" sz="1000" b="1" dirty="0">
                <a:highlight>
                  <a:srgbClr val="C0C0C0"/>
                </a:highligh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9983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텍스트 개체 틀 7">
            <a:extLst>
              <a:ext uri="{FF2B5EF4-FFF2-40B4-BE49-F238E27FC236}">
                <a16:creationId xmlns:a16="http://schemas.microsoft.com/office/drawing/2014/main" id="{A167BC0F-6980-5648-AD75-9A9A62876E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422" y="267270"/>
            <a:ext cx="11719559" cy="494649"/>
          </a:xfrm>
        </p:spPr>
        <p:txBody>
          <a:bodyPr/>
          <a:lstStyle/>
          <a:p>
            <a:r>
              <a:rPr lang="en-US" altLang="ko-KR" dirty="0"/>
              <a:t>S. Korea’s biomass sourcing (overseas): high dependency on pellets originated from South-East Asia, Russia and Canada</a:t>
            </a:r>
            <a:endParaRPr lang="ko-Kore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953250E-A9A6-B849-92B4-30DA34B2A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552C-5612-F94F-A687-BEA04C4290EF}" type="slidenum">
              <a:rPr kumimoji="1" lang="ko-Kore-KR" altLang="en-US" smtClean="0"/>
              <a:t>11</a:t>
            </a:fld>
            <a:endParaRPr kumimoji="1" lang="ko-Kore-KR" alt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946A60-952E-BB49-802D-FDDDD776A4BE}"/>
              </a:ext>
            </a:extLst>
          </p:cNvPr>
          <p:cNvSpPr/>
          <p:nvPr/>
        </p:nvSpPr>
        <p:spPr>
          <a:xfrm>
            <a:off x="434007" y="1437371"/>
            <a:ext cx="113330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200" dirty="0">
                <a:latin typeface="Arial" panose="020B0604020202020204" pitchFamily="34" charset="0"/>
                <a:cs typeface="Arial" panose="020B0604020202020204" pitchFamily="34" charset="0"/>
              </a:rPr>
              <a:t>S. Korea imports more than 3 million tons of wood pellets, sourced from South-East Asia (Vietnam), Russian federation and Canada.) 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00BB79D-5A1F-4D91-928B-3C89DF0ACB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78" y="2518758"/>
            <a:ext cx="6526789" cy="3683399"/>
          </a:xfrm>
          <a:prstGeom prst="rect">
            <a:avLst/>
          </a:prstGeom>
        </p:spPr>
      </p:pic>
      <p:pic>
        <p:nvPicPr>
          <p:cNvPr id="9" name="그림 7">
            <a:extLst>
              <a:ext uri="{FF2B5EF4-FFF2-40B4-BE49-F238E27FC236}">
                <a16:creationId xmlns:a16="http://schemas.microsoft.com/office/drawing/2014/main" id="{5AFC192D-E3ED-474A-8072-7F334243A7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8" t="292" r="13373" b="4374"/>
          <a:stretch/>
        </p:blipFill>
        <p:spPr>
          <a:xfrm>
            <a:off x="6664191" y="2518758"/>
            <a:ext cx="5479041" cy="368339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05DC0E-7977-413C-AF3B-4C1CEE650657}"/>
              </a:ext>
            </a:extLst>
          </p:cNvPr>
          <p:cNvSpPr txBox="1"/>
          <p:nvPr/>
        </p:nvSpPr>
        <p:spPr>
          <a:xfrm>
            <a:off x="2109216" y="2869727"/>
            <a:ext cx="261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Annual wood pellet imports (ton)</a:t>
            </a:r>
            <a:endParaRPr lang="ko-KR" alt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C79253-DC91-476E-915D-30113745BBED}"/>
              </a:ext>
            </a:extLst>
          </p:cNvPr>
          <p:cNvSpPr txBox="1"/>
          <p:nvPr/>
        </p:nvSpPr>
        <p:spPr>
          <a:xfrm>
            <a:off x="6853262" y="3177504"/>
            <a:ext cx="802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Vietnam</a:t>
            </a:r>
            <a:endParaRPr lang="ko-KR" alt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BCB445-D0F9-4F7F-AA42-5C52BC3A0FF1}"/>
              </a:ext>
            </a:extLst>
          </p:cNvPr>
          <p:cNvSpPr txBox="1"/>
          <p:nvPr/>
        </p:nvSpPr>
        <p:spPr>
          <a:xfrm>
            <a:off x="6737438" y="3666530"/>
            <a:ext cx="8288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Malaysia</a:t>
            </a:r>
            <a:endParaRPr lang="ko-KR" alt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355AAF-17A2-45CF-89D4-61D75E519A3C}"/>
              </a:ext>
            </a:extLst>
          </p:cNvPr>
          <p:cNvSpPr txBox="1"/>
          <p:nvPr/>
        </p:nvSpPr>
        <p:spPr>
          <a:xfrm>
            <a:off x="6763855" y="4137540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Indonesia</a:t>
            </a:r>
            <a:endParaRPr lang="ko-KR" alt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1147C1-FD20-4207-B88B-DE548C91D12B}"/>
              </a:ext>
            </a:extLst>
          </p:cNvPr>
          <p:cNvSpPr txBox="1"/>
          <p:nvPr/>
        </p:nvSpPr>
        <p:spPr>
          <a:xfrm>
            <a:off x="6824892" y="4556244"/>
            <a:ext cx="646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Russia</a:t>
            </a:r>
            <a:endParaRPr lang="ko-KR" alt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36A65D-ECEC-4E14-BFCC-38D1D135E39A}"/>
              </a:ext>
            </a:extLst>
          </p:cNvPr>
          <p:cNvSpPr txBox="1"/>
          <p:nvPr/>
        </p:nvSpPr>
        <p:spPr>
          <a:xfrm>
            <a:off x="6857790" y="5008007"/>
            <a:ext cx="729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Canada</a:t>
            </a:r>
            <a:endParaRPr lang="ko-KR" alt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B9D0B8-5F0F-4E61-AB79-08E5EA746946}"/>
              </a:ext>
            </a:extLst>
          </p:cNvPr>
          <p:cNvSpPr txBox="1"/>
          <p:nvPr/>
        </p:nvSpPr>
        <p:spPr>
          <a:xfrm>
            <a:off x="6857790" y="5461461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Thailand</a:t>
            </a:r>
            <a:endParaRPr lang="ko-KR" altLang="en-US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D18B09-6E98-4FA0-B828-E4EDDEA465B6}"/>
              </a:ext>
            </a:extLst>
          </p:cNvPr>
          <p:cNvSpPr txBox="1"/>
          <p:nvPr/>
        </p:nvSpPr>
        <p:spPr>
          <a:xfrm>
            <a:off x="6858242" y="5966372"/>
            <a:ext cx="1131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New Zealand</a:t>
            </a:r>
            <a:endParaRPr lang="ko-KR" alt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133428-90B2-4782-B1D7-036613868A9A}"/>
              </a:ext>
            </a:extLst>
          </p:cNvPr>
          <p:cNvSpPr txBox="1"/>
          <p:nvPr/>
        </p:nvSpPr>
        <p:spPr>
          <a:xfrm>
            <a:off x="8257173" y="6202156"/>
            <a:ext cx="3375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Source: S. Korea Customs Office (2021)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575462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BA762E8-FF5E-A547-B41C-AC79F239B8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3200" dirty="0">
                <a:latin typeface="+mn-lt"/>
              </a:rPr>
              <a:t>S. Korea’s biomass sourcing (domestic): a rapid increase due to increased logging and policy incentives</a:t>
            </a:r>
            <a:endParaRPr lang="en-US" sz="3200" dirty="0"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465AA-CC50-0D49-A6C5-2CABF5A63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552C-5612-F94F-A687-BEA04C4290EF}" type="slidenum">
              <a:rPr kumimoji="1" lang="ko-Kore-KR" altLang="en-US" smtClean="0"/>
              <a:t>12</a:t>
            </a:fld>
            <a:endParaRPr kumimoji="1" lang="ko-Kore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86A74B-147A-BD46-822F-1F82901832E0}"/>
              </a:ext>
            </a:extLst>
          </p:cNvPr>
          <p:cNvSpPr txBox="1"/>
          <p:nvPr/>
        </p:nvSpPr>
        <p:spPr>
          <a:xfrm>
            <a:off x="1863997" y="6242818"/>
            <a:ext cx="3730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Source:</a:t>
            </a:r>
            <a:r>
              <a:rPr lang="ko-KR" altLang="en-US" sz="1200" dirty="0"/>
              <a:t> </a:t>
            </a:r>
            <a:r>
              <a:rPr lang="en-US" altLang="ko-KR" sz="1200" dirty="0"/>
              <a:t>National Institute for Forest Science (NIFOS) (ton)</a:t>
            </a:r>
            <a:endParaRPr lang="en-US" sz="1200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5A6960-548C-4375-BA9A-9958A8AAA3F7}"/>
              </a:ext>
            </a:extLst>
          </p:cNvPr>
          <p:cNvSpPr/>
          <p:nvPr/>
        </p:nvSpPr>
        <p:spPr>
          <a:xfrm>
            <a:off x="2151523" y="1482627"/>
            <a:ext cx="950258" cy="555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895ABD-0526-0D43-ACC5-64A8D87DCD25}"/>
              </a:ext>
            </a:extLst>
          </p:cNvPr>
          <p:cNvSpPr txBox="1"/>
          <p:nvPr/>
        </p:nvSpPr>
        <p:spPr>
          <a:xfrm>
            <a:off x="195276" y="1341391"/>
            <a:ext cx="119967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ko-KR" sz="2000" dirty="0"/>
              <a:t>Domestic wood pellet production and investments increased since 2018 due to new REC weightings for domestic un-utilized biomass combined with increased logging.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altLang="ko-KR" sz="2000" dirty="0"/>
          </a:p>
        </p:txBody>
      </p:sp>
      <p:graphicFrame>
        <p:nvGraphicFramePr>
          <p:cNvPr id="12" name="차트 11">
            <a:extLst>
              <a:ext uri="{FF2B5EF4-FFF2-40B4-BE49-F238E27FC236}">
                <a16:creationId xmlns:a16="http://schemas.microsoft.com/office/drawing/2014/main" id="{FC9F8048-4CCD-4377-8C89-977F497B34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3200903"/>
              </p:ext>
            </p:extLst>
          </p:nvPr>
        </p:nvGraphicFramePr>
        <p:xfrm>
          <a:off x="268224" y="2284718"/>
          <a:ext cx="5827776" cy="3963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그림 4">
            <a:extLst>
              <a:ext uri="{FF2B5EF4-FFF2-40B4-BE49-F238E27FC236}">
                <a16:creationId xmlns:a16="http://schemas.microsoft.com/office/drawing/2014/main" id="{34B3EC52-F5C7-4F38-BE63-C5D1C990A8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88" t="19022" r="30425" b="21331"/>
          <a:stretch/>
        </p:blipFill>
        <p:spPr>
          <a:xfrm>
            <a:off x="6218361" y="2284718"/>
            <a:ext cx="5559111" cy="42403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6821EA-77D7-4C0F-8D0D-102C69E7A789}"/>
              </a:ext>
            </a:extLst>
          </p:cNvPr>
          <p:cNvSpPr txBox="1"/>
          <p:nvPr/>
        </p:nvSpPr>
        <p:spPr>
          <a:xfrm>
            <a:off x="9715490" y="6445374"/>
            <a:ext cx="2168735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altLang="ko-KR" sz="1200" dirty="0">
                <a:ea typeface="맑은 고딕"/>
              </a:rPr>
              <a:t>Source:</a:t>
            </a:r>
            <a:r>
              <a:rPr lang="ko-KR" altLang="en-US" sz="1200" dirty="0">
                <a:ea typeface="맑은 고딕"/>
              </a:rPr>
              <a:t> </a:t>
            </a:r>
            <a:r>
              <a:rPr lang="ko-KR" altLang="en-US" sz="1200" dirty="0" err="1">
                <a:ea typeface="맑은 고딕"/>
              </a:rPr>
              <a:t>Korea</a:t>
            </a:r>
            <a:r>
              <a:rPr lang="ko-KR" altLang="en-US" sz="1200" dirty="0">
                <a:ea typeface="맑은 고딕"/>
              </a:rPr>
              <a:t> </a:t>
            </a:r>
            <a:r>
              <a:rPr lang="ko-KR" altLang="en-US" sz="1200" dirty="0" err="1">
                <a:ea typeface="맑은 고딕"/>
              </a:rPr>
              <a:t>Forest</a:t>
            </a:r>
            <a:r>
              <a:rPr lang="ko-KR" altLang="en-US" sz="1200" dirty="0">
                <a:ea typeface="맑은 고딕"/>
              </a:rPr>
              <a:t> Service</a:t>
            </a:r>
            <a:endParaRPr lang="en-US" altLang="ko-KR" sz="1200" dirty="0"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2152901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2095FB9E-DF0F-45D9-8901-2C41DCC86C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Sustainability concerns regarding biomass (1)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39D6774-8D29-44B4-AAC1-685BEF1381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5010" y="760630"/>
            <a:ext cx="10702925" cy="509587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sz="2000" dirty="0"/>
              <a:t>Air pollution and CO</a:t>
            </a:r>
            <a:r>
              <a:rPr lang="en-US" altLang="ko-KR" sz="1600" dirty="0"/>
              <a:t>2</a:t>
            </a:r>
            <a:r>
              <a:rPr lang="en-US" altLang="ko-KR" sz="2000" dirty="0"/>
              <a:t> emissions from biomass are significant, and local residents are opposing construction plans of biomass power plants. </a:t>
            </a:r>
          </a:p>
          <a:p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1A16541-AB9E-43E4-A9A5-7F0EE195F6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5010" y="1409155"/>
            <a:ext cx="11221980" cy="4395788"/>
          </a:xfrm>
        </p:spPr>
        <p:txBody>
          <a:bodyPr/>
          <a:lstStyle/>
          <a:p>
            <a:r>
              <a:rPr lang="en-US" altLang="ko-KR" sz="2000" dirty="0"/>
              <a:t>Air pollution and CO</a:t>
            </a:r>
            <a:r>
              <a:rPr lang="en-US" altLang="ko-KR" sz="1600" dirty="0"/>
              <a:t>2</a:t>
            </a:r>
            <a:r>
              <a:rPr lang="en-US" altLang="ko-KR" sz="2000" dirty="0"/>
              <a:t> emissions from biomass per unit of energy is greater than that of coal, proved by empirical and field data</a:t>
            </a:r>
          </a:p>
          <a:p>
            <a:endParaRPr lang="ko-KR" altLang="en-US" dirty="0"/>
          </a:p>
        </p:txBody>
      </p:sp>
      <p:graphicFrame>
        <p:nvGraphicFramePr>
          <p:cNvPr id="6" name="차트 5">
            <a:extLst>
              <a:ext uri="{FF2B5EF4-FFF2-40B4-BE49-F238E27FC236}">
                <a16:creationId xmlns:a16="http://schemas.microsoft.com/office/drawing/2014/main" id="{A095FDE2-86F5-442D-A99F-BBCAA7DD9B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8279509"/>
              </p:ext>
            </p:extLst>
          </p:nvPr>
        </p:nvGraphicFramePr>
        <p:xfrm>
          <a:off x="1204451" y="2086897"/>
          <a:ext cx="9783097" cy="4156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90D7ED0-BEA8-416B-9597-807283C1BF6F}"/>
              </a:ext>
            </a:extLst>
          </p:cNvPr>
          <p:cNvSpPr txBox="1"/>
          <p:nvPr/>
        </p:nvSpPr>
        <p:spPr>
          <a:xfrm>
            <a:off x="9969909" y="3156155"/>
            <a:ext cx="316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1)</a:t>
            </a:r>
            <a:endParaRPr lang="ko-KR" alt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A07C22-04DE-4856-96A9-F0A4D9641C8A}"/>
              </a:ext>
            </a:extLst>
          </p:cNvPr>
          <p:cNvSpPr txBox="1"/>
          <p:nvPr/>
        </p:nvSpPr>
        <p:spPr>
          <a:xfrm rot="10800000" flipV="1">
            <a:off x="3893574" y="6246058"/>
            <a:ext cx="812140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1) The original number reported by KOEN for CO2 emissions from biomass was 0.026 kg/MWh (excludes CO2 from burning biomass). When the CO2 emissions from burning are added, we get 0.886 kg/MWh, with an assumption that the wood pellets used are bone dry (10% or less moisture contents). </a:t>
            </a:r>
            <a:endParaRPr lang="ko-KR" altLang="en-US" sz="1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3327C7-B962-4A06-AFF8-689B9986D900}"/>
              </a:ext>
            </a:extLst>
          </p:cNvPr>
          <p:cNvSpPr txBox="1"/>
          <p:nvPr/>
        </p:nvSpPr>
        <p:spPr>
          <a:xfrm>
            <a:off x="6658468" y="2532928"/>
            <a:ext cx="43957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Source: KOEN and National Assembly Women </a:t>
            </a:r>
            <a:r>
              <a:rPr lang="en-US" altLang="ko-KR" sz="1100" dirty="0" err="1"/>
              <a:t>Soyoung</a:t>
            </a:r>
            <a:r>
              <a:rPr lang="en-US" altLang="ko-KR" sz="1100" dirty="0"/>
              <a:t> Lee, 2020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4132233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2095FB9E-DF0F-45D9-8901-2C41DCC86C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Sustainability concerns regarding biomass (2)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39D6774-8D29-44B4-AAC1-685BEF1381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No sustainability certification is required for imported biomass 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1A16541-AB9E-43E4-A9A5-7F0EE195F6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5010" y="1560741"/>
            <a:ext cx="11221980" cy="4395788"/>
          </a:xfrm>
        </p:spPr>
        <p:txBody>
          <a:bodyPr/>
          <a:lstStyle/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Only legal wood harvesting permit is required for importing biomass to S. Korea.</a:t>
            </a:r>
          </a:p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Falsified documents have been found at customs office. 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1E7239-2747-427F-A17E-20B5FF545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318" y="2419619"/>
            <a:ext cx="6087611" cy="4049563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AC758755-30AA-4FDA-AB82-0032206DF8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071" y="3077478"/>
            <a:ext cx="4314738" cy="28790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6CF3EC-F91F-434A-BFB6-C770040AD853}"/>
              </a:ext>
            </a:extLst>
          </p:cNvPr>
          <p:cNvSpPr txBox="1"/>
          <p:nvPr/>
        </p:nvSpPr>
        <p:spPr>
          <a:xfrm>
            <a:off x="2158679" y="5959032"/>
            <a:ext cx="3177249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1400" dirty="0" err="1">
                <a:ea typeface="맑은 고딕"/>
              </a:rPr>
              <a:t>Photo</a:t>
            </a:r>
            <a:r>
              <a:rPr lang="ko-KR" altLang="en-US" sz="1400" dirty="0">
                <a:ea typeface="맑은 고딕"/>
              </a:rPr>
              <a:t> </a:t>
            </a:r>
            <a:r>
              <a:rPr lang="ko-KR" altLang="en-US" sz="1400" dirty="0" err="1">
                <a:ea typeface="맑은 고딕"/>
              </a:rPr>
              <a:t>credit</a:t>
            </a:r>
            <a:r>
              <a:rPr lang="ko-KR" altLang="en-US" sz="1400" dirty="0">
                <a:ea typeface="맑은 고딕"/>
              </a:rPr>
              <a:t>: </a:t>
            </a:r>
            <a:r>
              <a:rPr lang="ko-KR" altLang="en-US" sz="1400" dirty="0" err="1">
                <a:ea typeface="맑은 고딕"/>
              </a:rPr>
              <a:t>Conservation</a:t>
            </a:r>
            <a:r>
              <a:rPr lang="ko-KR" altLang="en-US" sz="1400" dirty="0">
                <a:ea typeface="맑은 고딕"/>
              </a:rPr>
              <a:t> </a:t>
            </a:r>
            <a:r>
              <a:rPr lang="ko-KR" altLang="en-US" sz="1400" dirty="0" err="1">
                <a:ea typeface="맑은 고딕"/>
              </a:rPr>
              <a:t>North</a:t>
            </a:r>
            <a:endParaRPr lang="ko-KR" sz="1400" dirty="0" err="1"/>
          </a:p>
        </p:txBody>
      </p:sp>
    </p:spTree>
    <p:extLst>
      <p:ext uri="{BB962C8B-B14F-4D97-AF65-F5344CB8AC3E}">
        <p14:creationId xmlns:p14="http://schemas.microsoft.com/office/powerpoint/2010/main" val="2710833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2095FB9E-DF0F-45D9-8901-2C41DCC86C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Sustainability concerns regarding biomass (3)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39D6774-8D29-44B4-AAC1-685BEF1381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5422" y="846540"/>
            <a:ext cx="11719559" cy="509587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dirty="0"/>
              <a:t>Domestic pellets are sourced from unsustainable practices and there are problems with RECs issuance processes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1A16541-AB9E-43E4-A9A5-7F0EE195F6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4270" y="1763984"/>
            <a:ext cx="4973037" cy="4395788"/>
          </a:xfrm>
        </p:spPr>
        <p:txBody>
          <a:bodyPr/>
          <a:lstStyle/>
          <a:p>
            <a:r>
              <a:rPr lang="en-US" altLang="ko-KR" sz="2000" b="1" dirty="0"/>
              <a:t>No sustainability requirements for domestic wood pellet sourcing </a:t>
            </a:r>
          </a:p>
          <a:p>
            <a:pPr lvl="1"/>
            <a:r>
              <a:rPr lang="en-US" altLang="ko-KR" sz="1800" dirty="0"/>
              <a:t>Environmental impact assessment is not applied to large scale logging.</a:t>
            </a:r>
          </a:p>
          <a:p>
            <a:pPr lvl="1"/>
            <a:r>
              <a:rPr lang="en-US" altLang="ko-KR" sz="1800" dirty="0"/>
              <a:t>Problems with definition of un-utilized biomass and its verification process for RECs issuance make this sector vulnerable to criminal activities </a:t>
            </a:r>
          </a:p>
          <a:p>
            <a:pPr lvl="1"/>
            <a:r>
              <a:rPr lang="en-US" altLang="ko-KR" sz="1800" dirty="0"/>
              <a:t>Korea Forest Service has no authority or legal ground to penalize those who violated the system.  </a:t>
            </a:r>
          </a:p>
          <a:p>
            <a:pPr lvl="1"/>
            <a:r>
              <a:rPr lang="en-US" altLang="ko-KR" sz="1800" dirty="0"/>
              <a:t>Consequently, most biomass is sourced from clear cutting and disqualified fuels have received </a:t>
            </a:r>
            <a:r>
              <a:rPr lang="en-US" altLang="ko-KR" sz="1800" dirty="0" err="1"/>
              <a:t>RECs.</a:t>
            </a:r>
            <a:r>
              <a:rPr lang="en-US" altLang="ko-KR" sz="1800" dirty="0"/>
              <a:t>  </a:t>
            </a:r>
          </a:p>
          <a:p>
            <a:pPr marL="457200" lvl="1" indent="0">
              <a:buNone/>
            </a:pPr>
            <a:endParaRPr lang="en-US" altLang="ko-KR" sz="1800" dirty="0"/>
          </a:p>
          <a:p>
            <a:endParaRPr lang="ko-KR" altLang="en-US" dirty="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EEE1F082-9CDF-4D78-8B16-042020870FF2}"/>
              </a:ext>
            </a:extLst>
          </p:cNvPr>
          <p:cNvGrpSpPr/>
          <p:nvPr/>
        </p:nvGrpSpPr>
        <p:grpSpPr>
          <a:xfrm>
            <a:off x="5647142" y="2127092"/>
            <a:ext cx="6051799" cy="3404132"/>
            <a:chOff x="6220882" y="2960809"/>
            <a:chExt cx="6051799" cy="3404132"/>
          </a:xfrm>
        </p:grpSpPr>
        <p:pic>
          <p:nvPicPr>
            <p:cNvPr id="8" name="Content Placeholder 4" descr="A high angle view of a town&#10;&#10;Description automatically generated with low confidence">
              <a:extLst>
                <a:ext uri="{FF2B5EF4-FFF2-40B4-BE49-F238E27FC236}">
                  <a16:creationId xmlns:a16="http://schemas.microsoft.com/office/drawing/2014/main" id="{C95BDC3C-0655-425A-861C-8A03305848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8350" b="15259"/>
            <a:stretch/>
          </p:blipFill>
          <p:spPr>
            <a:xfrm>
              <a:off x="6220882" y="2960809"/>
              <a:ext cx="6051799" cy="340413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3E19DC-AD9C-4C60-BE73-ED0ACE4A8E28}"/>
                </a:ext>
              </a:extLst>
            </p:cNvPr>
            <p:cNvSpPr txBox="1"/>
            <p:nvPr/>
          </p:nvSpPr>
          <p:spPr>
            <a:xfrm>
              <a:off x="6220882" y="2960809"/>
              <a:ext cx="178766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>
                  <a:highlight>
                    <a:srgbClr val="C0C0C0"/>
                  </a:highlight>
                </a:rPr>
                <a:t>Source: Chosun </a:t>
              </a:r>
              <a:r>
                <a:rPr lang="en-US" altLang="ko-KR" sz="1000" b="1" dirty="0" err="1">
                  <a:highlight>
                    <a:srgbClr val="C0C0C0"/>
                  </a:highlight>
                </a:rPr>
                <a:t>Ilbo</a:t>
              </a:r>
              <a:r>
                <a:rPr lang="en-US" altLang="ko-KR" sz="1000" b="1" dirty="0">
                  <a:highlight>
                    <a:srgbClr val="C0C0C0"/>
                  </a:highlight>
                </a:rPr>
                <a:t>, 2021</a:t>
              </a:r>
              <a:endParaRPr lang="ko-KR" altLang="en-US" sz="1000" b="1" dirty="0">
                <a:highlight>
                  <a:srgbClr val="C0C0C0"/>
                </a:highligh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2928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B9D79544-E857-41A8-8649-4585B9F554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3600" dirty="0"/>
              <a:t>Concluding remarks </a:t>
            </a:r>
            <a:endParaRPr lang="ko-KR" altLang="en-US" sz="3600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BF0E32C-D39A-4630-BAEE-7FD43D810C5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8951" y="1718056"/>
            <a:ext cx="11048625" cy="4431731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Immediately remove RECs from large scale biomass, cancel existing construction plans, and revise REC schedule based on size of utility (and the utilization of heat).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Urgent need to ban sourcing of biomass from large scale logging, especially through clear cutting.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Need a basis for understanding greenhouse gas emissions of biomass throughout its lifecycle (LCA study).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Need to introduce sustainability criteria and enhanced requirements on sourcing and no-go zones. 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Require a volume cap for biomass in energy mix and set a phase out date. 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Close collaboration with importing countries in South-East Asia for research and advocacy required. </a:t>
            </a:r>
          </a:p>
          <a:p>
            <a:r>
              <a:rPr lang="en-US" altLang="ko-KR" dirty="0">
                <a:latin typeface="Arial" panose="020B0604020202020204" pitchFamily="34" charset="0"/>
                <a:cs typeface="Arial" panose="020B0604020202020204" pitchFamily="34" charset="0"/>
              </a:rPr>
              <a:t>Solidarity with local communities and environmental groups on planned biomass constructions. </a:t>
            </a:r>
          </a:p>
        </p:txBody>
      </p:sp>
    </p:spTree>
    <p:extLst>
      <p:ext uri="{BB962C8B-B14F-4D97-AF65-F5344CB8AC3E}">
        <p14:creationId xmlns:p14="http://schemas.microsoft.com/office/powerpoint/2010/main" val="1372532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7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285B91A-6A36-4904-947D-76B2641D5A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0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7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279619-BD39-4A45-963F-C763159E7FB8}"/>
              </a:ext>
            </a:extLst>
          </p:cNvPr>
          <p:cNvSpPr txBox="1"/>
          <p:nvPr/>
        </p:nvSpPr>
        <p:spPr>
          <a:xfrm>
            <a:off x="8369811" y="1929376"/>
            <a:ext cx="3598071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latinLnBrk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ko-KR" alt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42B234-DEC6-4243-A35B-38FC9D4FD6DB}"/>
              </a:ext>
            </a:extLst>
          </p:cNvPr>
          <p:cNvSpPr txBox="1"/>
          <p:nvPr/>
        </p:nvSpPr>
        <p:spPr>
          <a:xfrm>
            <a:off x="8778978" y="809586"/>
            <a:ext cx="2779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/>
              <a:t>Table of Contents</a:t>
            </a:r>
            <a:endParaRPr lang="ko-KR" altLang="en-US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07A3DE-963E-4582-AA65-A08BC1C2AEDD}"/>
              </a:ext>
            </a:extLst>
          </p:cNvPr>
          <p:cNvSpPr txBox="1"/>
          <p:nvPr/>
        </p:nvSpPr>
        <p:spPr>
          <a:xfrm>
            <a:off x="7115579" y="6498035"/>
            <a:ext cx="13644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출처</a:t>
            </a:r>
            <a:r>
              <a:rPr lang="en-US" altLang="ko-KR" sz="1400" dirty="0"/>
              <a:t>: </a:t>
            </a:r>
            <a:r>
              <a:rPr lang="ko-KR" altLang="en-US" sz="1400" dirty="0"/>
              <a:t>세계일보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C7382F0-E328-4A7B-9AA4-346B7139F199}"/>
              </a:ext>
            </a:extLst>
          </p:cNvPr>
          <p:cNvSpPr txBox="1"/>
          <p:nvPr/>
        </p:nvSpPr>
        <p:spPr>
          <a:xfrm>
            <a:off x="8369811" y="1352011"/>
            <a:ext cx="3909316" cy="5299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ko-KR" sz="1800" kern="1200" dirty="0"/>
              <a:t>1. Overview: Biomass in renewable energy policy of S. Korea</a:t>
            </a:r>
          </a:p>
          <a:p>
            <a:pPr marL="285750" lvl="0" indent="-28575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US" altLang="ko-KR" dirty="0"/>
              <a:t>The use of biomass and subsidies  </a:t>
            </a:r>
          </a:p>
          <a:p>
            <a:pPr marL="285750" lvl="0" indent="-28575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endParaRPr lang="en-US" altLang="ko-KR" dirty="0"/>
          </a:p>
          <a:p>
            <a:pPr lvl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dirty="0"/>
              <a:t>2. 2050 Net Zero goal for forestry sector and the role of biomass </a:t>
            </a:r>
          </a:p>
          <a:p>
            <a:pPr lvl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ko-KR" dirty="0"/>
          </a:p>
          <a:p>
            <a:pPr lvl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dirty="0"/>
              <a:t>3. Socio-environmental issues of biomass</a:t>
            </a:r>
          </a:p>
          <a:p>
            <a:pPr marL="285750" lvl="0" indent="-28575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US" altLang="ko-KR" dirty="0"/>
              <a:t>Supply chain of imported and domestic biomass sourcing</a:t>
            </a:r>
          </a:p>
          <a:p>
            <a:pPr marL="285750" lvl="0" indent="-28575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US" altLang="ko-KR" dirty="0"/>
              <a:t>Sustainability concerns of biomass </a:t>
            </a:r>
          </a:p>
          <a:p>
            <a:pPr lvl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ko-KR" dirty="0"/>
          </a:p>
          <a:p>
            <a:pPr lvl="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dirty="0"/>
              <a:t>3. Concluding remarks </a:t>
            </a:r>
          </a:p>
          <a:p>
            <a:pPr marL="285750" lvl="0" indent="-285750" algn="l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226076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0BAFA2C3-9A4B-4C02-9757-A75618CFAF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2800" dirty="0"/>
              <a:t>Overview (1) Bioenergy*, second largest source of renewables in S. Korea by electricity generation)</a:t>
            </a:r>
            <a:endParaRPr lang="ko-KR" altLang="en-US" sz="2800" dirty="0"/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C174E1B-E363-40E5-B401-A0C193477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552C-5612-F94F-A687-BEA04C4290EF}" type="slidenum">
              <a:rPr kumimoji="1" lang="ko-Kore-KR" altLang="en-US" smtClean="0"/>
              <a:t>3</a:t>
            </a:fld>
            <a:endParaRPr kumimoji="1" lang="ko-Kore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648BCE-3A4C-4CBA-9F10-30DD4C1D74D9}"/>
              </a:ext>
            </a:extLst>
          </p:cNvPr>
          <p:cNvSpPr txBox="1"/>
          <p:nvPr/>
        </p:nvSpPr>
        <p:spPr>
          <a:xfrm>
            <a:off x="465023" y="5993293"/>
            <a:ext cx="8140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*Bioenergy includes solid, liquid and gasified biofuels. Woody biomass (pellets and woodchips) take up over 80%</a:t>
            </a:r>
            <a:endParaRPr lang="ko-KR" alt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9A3BC5-C5E3-4B80-9F0D-215797E3EB92}"/>
              </a:ext>
            </a:extLst>
          </p:cNvPr>
          <p:cNvSpPr txBox="1"/>
          <p:nvPr/>
        </p:nvSpPr>
        <p:spPr>
          <a:xfrm>
            <a:off x="9007033" y="5993294"/>
            <a:ext cx="3836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Source: </a:t>
            </a:r>
            <a:r>
              <a:rPr lang="en-US" altLang="ko-KR" sz="1200" dirty="0">
                <a:solidFill>
                  <a:srgbClr val="444444"/>
                </a:solidFill>
                <a:latin typeface="Calibri"/>
                <a:ea typeface="맑은 고딕"/>
                <a:cs typeface="Calibri"/>
              </a:rPr>
              <a:t>Korea Energy Agency (2020)</a:t>
            </a:r>
            <a:endParaRPr lang="ko-KR" altLang="en-US" sz="1200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3801F1C9-35F0-47F3-815B-710634308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181" y="1512734"/>
            <a:ext cx="10020924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93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F1EE1C00-BE6A-4213-84BA-2DD7C3BDF2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Overview</a:t>
            </a:r>
            <a:r>
              <a:rPr lang="ko-KR" altLang="en-US" dirty="0"/>
              <a:t> </a:t>
            </a:r>
            <a:r>
              <a:rPr lang="en-US" altLang="ko-KR" dirty="0"/>
              <a:t>(2) Biomass power generation has been growing 75% annually 2012-2019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CB1408E-AFB2-4366-9F53-0BC8A1DE8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D552C-5612-F94F-A687-BEA04C4290EF}" type="slidenum">
              <a:rPr kumimoji="1" lang="ko-Kore-KR" altLang="en-US" smtClean="0"/>
              <a:t>4</a:t>
            </a:fld>
            <a:endParaRPr kumimoji="1" lang="ko-Kore-KR" altLang="en-US"/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346C3DF1-FDB2-479B-8169-3D1725AE4A4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5440" y="1635517"/>
            <a:ext cx="7379838" cy="1725057"/>
          </a:xfrm>
        </p:spPr>
        <p:txBody>
          <a:bodyPr>
            <a:normAutofit fontScale="85000" lnSpcReduction="10000"/>
          </a:bodyPr>
          <a:lstStyle/>
          <a:p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Biomass power plants: 63 operating, 4 under construction</a:t>
            </a:r>
          </a:p>
          <a:p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Total installed capacity incl. dedicated and co-fired: 2,000 MW</a:t>
            </a:r>
          </a:p>
          <a:p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Total electricity generation from biomass: 7.1 GWh (2019)</a:t>
            </a:r>
            <a:endParaRPr lang="ko-K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B8EBB21-91C4-4CD3-B167-1320AC7019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50" t="23259" r="38500" b="5037"/>
          <a:stretch/>
        </p:blipFill>
        <p:spPr>
          <a:xfrm>
            <a:off x="8158480" y="1635379"/>
            <a:ext cx="3688080" cy="49174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C47A0C-C1F0-4CC5-9288-D43E408E26DE}"/>
              </a:ext>
            </a:extLst>
          </p:cNvPr>
          <p:cNvSpPr txBox="1"/>
          <p:nvPr/>
        </p:nvSpPr>
        <p:spPr>
          <a:xfrm>
            <a:off x="8077200" y="1297446"/>
            <a:ext cx="3656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Map of biomass power plants in S. Korea</a:t>
            </a:r>
            <a:endParaRPr lang="ko-KR" altLang="en-US" sz="1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E48C68-5578-420C-970F-8C35382BFEEF}"/>
              </a:ext>
            </a:extLst>
          </p:cNvPr>
          <p:cNvSpPr txBox="1"/>
          <p:nvPr/>
        </p:nvSpPr>
        <p:spPr>
          <a:xfrm>
            <a:off x="10358207" y="6555422"/>
            <a:ext cx="15157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Source: EPN, 2021</a:t>
            </a:r>
            <a:endParaRPr lang="ko-KR" altLang="en-US" sz="1400" dirty="0"/>
          </a:p>
        </p:txBody>
      </p:sp>
      <p:graphicFrame>
        <p:nvGraphicFramePr>
          <p:cNvPr id="11" name="차트 10">
            <a:extLst>
              <a:ext uri="{FF2B5EF4-FFF2-40B4-BE49-F238E27FC236}">
                <a16:creationId xmlns:a16="http://schemas.microsoft.com/office/drawing/2014/main" id="{B7CE1414-0C12-4AD6-BDBD-344BDC389292}"/>
              </a:ext>
              <a:ext uri="{147F2762-F138-4A5C-976F-8EAC2B608ADB}">
                <a16:predDERef xmlns:a16="http://schemas.microsoft.com/office/drawing/2014/main" pred="{C42EA307-DA2D-45FE-86D1-A0A136EEB331}"/>
              </a:ext>
            </a:extLst>
          </p:cNvPr>
          <p:cNvGraphicFramePr>
            <a:graphicFrameLocks/>
          </p:cNvGraphicFramePr>
          <p:nvPr/>
        </p:nvGraphicFramePr>
        <p:xfrm>
          <a:off x="1148081" y="3433382"/>
          <a:ext cx="6035040" cy="2922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934C8BF-9130-41F0-ADBA-ACB9DB586CE9}"/>
              </a:ext>
            </a:extLst>
          </p:cNvPr>
          <p:cNvSpPr txBox="1"/>
          <p:nvPr/>
        </p:nvSpPr>
        <p:spPr>
          <a:xfrm>
            <a:off x="2160952" y="3287767"/>
            <a:ext cx="4643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Electricity generation from woody biomass*</a:t>
            </a:r>
            <a:r>
              <a:rPr lang="ko-KR" altLang="en-US" sz="1400" b="1" dirty="0"/>
              <a:t> </a:t>
            </a:r>
            <a:r>
              <a:rPr lang="en-US" altLang="ko-KR" sz="1400" b="1" dirty="0"/>
              <a:t>(MWh)</a:t>
            </a:r>
            <a:endParaRPr lang="ko-KR" altLang="en-US" sz="1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1FB19A-E330-4985-B8CF-D7B15B0BE946}"/>
              </a:ext>
            </a:extLst>
          </p:cNvPr>
          <p:cNvSpPr txBox="1"/>
          <p:nvPr/>
        </p:nvSpPr>
        <p:spPr>
          <a:xfrm>
            <a:off x="3834657" y="6312613"/>
            <a:ext cx="3836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Source: </a:t>
            </a:r>
            <a:r>
              <a:rPr lang="en-US" altLang="ko-KR" sz="1200" dirty="0">
                <a:solidFill>
                  <a:srgbClr val="444444"/>
                </a:solidFill>
                <a:latin typeface="Calibri"/>
                <a:ea typeface="맑은 고딕"/>
                <a:cs typeface="Calibri"/>
              </a:rPr>
              <a:t>Korea Energy Agency (2020)</a:t>
            </a:r>
            <a:endParaRPr lang="ko-KR" alt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465B2F-E60F-4826-8A3D-C0AA51AEE63F}"/>
              </a:ext>
            </a:extLst>
          </p:cNvPr>
          <p:cNvSpPr txBox="1"/>
          <p:nvPr/>
        </p:nvSpPr>
        <p:spPr>
          <a:xfrm>
            <a:off x="10158749" y="5509688"/>
            <a:ext cx="1668147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yellow: dedicated</a:t>
            </a:r>
          </a:p>
          <a:p>
            <a:r>
              <a:rPr lang="en-US" altLang="ko-KR" sz="1200" dirty="0"/>
              <a:t>pink: co-fired</a:t>
            </a:r>
          </a:p>
          <a:p>
            <a:r>
              <a:rPr lang="en-US" altLang="ko-KR" sz="1200" dirty="0"/>
              <a:t>orange: pipeline</a:t>
            </a:r>
          </a:p>
          <a:p>
            <a:r>
              <a:rPr lang="en-US" altLang="ko-KR" sz="1200" dirty="0"/>
              <a:t>purple: cogeneration</a:t>
            </a:r>
          </a:p>
          <a:p>
            <a:r>
              <a:rPr lang="en-US" altLang="ko-KR" sz="1200" dirty="0"/>
              <a:t>blue: electricity</a:t>
            </a:r>
            <a:r>
              <a:rPr lang="ko-KR" altLang="en-US" sz="1200" dirty="0"/>
              <a:t> </a:t>
            </a:r>
            <a:r>
              <a:rPr lang="en-US" altLang="ko-KR" sz="1200" dirty="0"/>
              <a:t>only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EDF29F-A35B-4C0A-80D7-4F05C93D1F73}"/>
              </a:ext>
            </a:extLst>
          </p:cNvPr>
          <p:cNvSpPr txBox="1"/>
          <p:nvPr/>
        </p:nvSpPr>
        <p:spPr>
          <a:xfrm>
            <a:off x="3834657" y="6515519"/>
            <a:ext cx="4812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*Woody biomass includes wood pellets, woodchips, and bio-SRFs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039875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3E4E8FD8-4229-483E-85DB-83539245F5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Overview</a:t>
            </a:r>
            <a:r>
              <a:rPr lang="ko-KR" altLang="en-US" dirty="0"/>
              <a:t> </a:t>
            </a:r>
            <a:r>
              <a:rPr lang="en-US" altLang="ko-KR" dirty="0"/>
              <a:t>(3) Biomass subsidies in S. Korea </a:t>
            </a:r>
            <a:endParaRPr lang="ko-KR" altLang="en-US" dirty="0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DF838B4-4CBA-482A-97DC-016904E7D3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9905" y="817043"/>
            <a:ext cx="11505076" cy="509587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dirty="0"/>
              <a:t>Duplicate subsidies from both energy and forestry sector have been given to biomass, and the scale of government support exceed that of other renewables such as solar and wind power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2A05F1E3-D7A9-4056-A081-A92D022BF9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5422" y="2094379"/>
            <a:ext cx="5607049" cy="4787215"/>
          </a:xfrm>
        </p:spPr>
        <p:txBody>
          <a:bodyPr>
            <a:normAutofit/>
          </a:bodyPr>
          <a:lstStyle/>
          <a:p>
            <a:r>
              <a:rPr lang="en-US" altLang="ko-KR" dirty="0"/>
              <a:t>Biomass was the largest source of renewables by Renewable Energy Credit (REC) issuance and RPS Implementation Compliance Fee in 2012-2018 </a:t>
            </a:r>
          </a:p>
          <a:p>
            <a:r>
              <a:rPr lang="en-US" altLang="ko-KR" dirty="0"/>
              <a:t>Wood pellet and wood chips are eligible for REC weightings of 0.5 – 2.0. In some cases, domestic pellets received 3 times greater than large scale solar PVs.</a:t>
            </a:r>
            <a:endParaRPr lang="ko-KR" altLang="en-US" dirty="0"/>
          </a:p>
          <a:p>
            <a:r>
              <a:rPr lang="en-US" altLang="ko-KR" dirty="0"/>
              <a:t>Coal power plants nearing-to-retire eligible for subsidies to retrofit and replace fuel to biomass</a:t>
            </a:r>
          </a:p>
          <a:p>
            <a:endParaRPr lang="ko-KR" altLang="en-US" dirty="0"/>
          </a:p>
        </p:txBody>
      </p:sp>
      <p:sp>
        <p:nvSpPr>
          <p:cNvPr id="5" name="내용 개체 틀 3">
            <a:extLst>
              <a:ext uri="{FF2B5EF4-FFF2-40B4-BE49-F238E27FC236}">
                <a16:creationId xmlns:a16="http://schemas.microsoft.com/office/drawing/2014/main" id="{1C07DE07-8082-4DB8-8B65-A53C20AD02E8}"/>
              </a:ext>
            </a:extLst>
          </p:cNvPr>
          <p:cNvSpPr txBox="1">
            <a:spLocks/>
          </p:cNvSpPr>
          <p:nvPr/>
        </p:nvSpPr>
        <p:spPr>
          <a:xfrm>
            <a:off x="6393417" y="2032689"/>
            <a:ext cx="5607049" cy="43957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1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/>
              <a:t>Subsidies for reforestation after clear cutting has incentivized unsustainable logging (government pays 90%)</a:t>
            </a:r>
          </a:p>
          <a:p>
            <a:r>
              <a:rPr lang="en-US" altLang="ko-KR" sz="2400" dirty="0"/>
              <a:t>Subsidies for reforestation for biomass on the Economic Forest Development Complex (government pays 60%)</a:t>
            </a:r>
          </a:p>
          <a:p>
            <a:r>
              <a:rPr lang="en-US" altLang="ko-KR" sz="2400" dirty="0"/>
              <a:t>Distribution of wood pellet boilers for households (government pays</a:t>
            </a:r>
            <a:r>
              <a:rPr lang="ko-KR" altLang="en-US" sz="2400" dirty="0"/>
              <a:t> </a:t>
            </a:r>
            <a:r>
              <a:rPr lang="en-US" altLang="ko-KR" sz="2400" dirty="0"/>
              <a:t>70%) </a:t>
            </a:r>
          </a:p>
          <a:p>
            <a:r>
              <a:rPr lang="en-US" altLang="ko-KR" sz="2400" dirty="0"/>
              <a:t>In addition, several related subsidies are given in cash including: un-utilized forest resource center (70%), forest biomass energy village (100%), and seedling production for reforestation (70%) </a:t>
            </a:r>
          </a:p>
          <a:p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D13B01-A041-45BD-B85D-09AAF65AB232}"/>
              </a:ext>
            </a:extLst>
          </p:cNvPr>
          <p:cNvSpPr txBox="1"/>
          <p:nvPr/>
        </p:nvSpPr>
        <p:spPr>
          <a:xfrm>
            <a:off x="1337758" y="1483504"/>
            <a:ext cx="277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u="sng" dirty="0"/>
              <a:t>Energy sector subsidies</a:t>
            </a:r>
            <a:endParaRPr lang="ko-KR" altLang="en-US" b="1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1B16BB-0E5C-4299-893F-D8DA69171D1E}"/>
              </a:ext>
            </a:extLst>
          </p:cNvPr>
          <p:cNvSpPr txBox="1"/>
          <p:nvPr/>
        </p:nvSpPr>
        <p:spPr>
          <a:xfrm>
            <a:off x="7409189" y="1440577"/>
            <a:ext cx="2923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u="sng" dirty="0"/>
              <a:t>Forestry sector subsidies</a:t>
            </a:r>
            <a:endParaRPr lang="ko-KR" altLang="en-US" b="1" u="sng" dirty="0"/>
          </a:p>
        </p:txBody>
      </p:sp>
    </p:spTree>
    <p:extLst>
      <p:ext uri="{BB962C8B-B14F-4D97-AF65-F5344CB8AC3E}">
        <p14:creationId xmlns:p14="http://schemas.microsoft.com/office/powerpoint/2010/main" val="2295511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E3EAAA05-4CA3-4AC8-B8B9-B71040DBA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400" dirty="0"/>
              <a:t>2050 Net Zero Implementation Strategies for forestry sector and the role of forest biomass</a:t>
            </a:r>
            <a:br>
              <a:rPr lang="en-US" altLang="ko-KR" sz="4400" dirty="0"/>
            </a:br>
            <a:endParaRPr lang="ko-KR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392559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8FA94CC-25CA-4A7D-8F1C-66074B44ACF9}"/>
              </a:ext>
            </a:extLst>
          </p:cNvPr>
          <p:cNvSpPr txBox="1">
            <a:spLocks/>
          </p:cNvSpPr>
          <p:nvPr/>
        </p:nvSpPr>
        <p:spPr>
          <a:xfrm>
            <a:off x="5288854" y="0"/>
            <a:ext cx="6586491" cy="1286160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000" b="1" dirty="0">
                <a:solidFill>
                  <a:schemeClr val="bg1"/>
                </a:solidFill>
              </a:rPr>
              <a:t>Forest Sector Net Zero Goal: Replanting 3 billion trees by 2050</a:t>
            </a:r>
            <a:endParaRPr lang="en-KR" sz="3000" b="1" dirty="0">
              <a:solidFill>
                <a:schemeClr val="bg1"/>
              </a:solidFill>
            </a:endParaRPr>
          </a:p>
        </p:txBody>
      </p:sp>
      <p:pic>
        <p:nvPicPr>
          <p:cNvPr id="10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id="{FE3C1E8B-CE8A-4AF7-B36A-4AFAEC06F7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461"/>
          <a:stretch/>
        </p:blipFill>
        <p:spPr>
          <a:xfrm>
            <a:off x="0" y="0"/>
            <a:ext cx="4965430" cy="6857990"/>
          </a:xfrm>
          <a:prstGeom prst="rect">
            <a:avLst/>
          </a:prstGeom>
          <a:effectLst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588B20-2164-490E-8A2F-CCD436E44ED1}"/>
              </a:ext>
            </a:extLst>
          </p:cNvPr>
          <p:cNvSpPr txBox="1"/>
          <p:nvPr/>
        </p:nvSpPr>
        <p:spPr>
          <a:xfrm>
            <a:off x="4965430" y="1915428"/>
            <a:ext cx="643563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/>
              <a:t>Plans to log </a:t>
            </a:r>
            <a:r>
              <a:rPr lang="en-US" altLang="ko-KR" sz="2000" b="1" dirty="0"/>
              <a:t>3 billion trees that are older than 30 years</a:t>
            </a:r>
            <a:r>
              <a:rPr lang="en-US" altLang="ko-KR" sz="2000" dirty="0"/>
              <a:t> and replace them with younger trees</a:t>
            </a:r>
            <a:br>
              <a:rPr lang="en-US" altLang="ko-KR" sz="2000" dirty="0"/>
            </a:br>
            <a:r>
              <a:rPr lang="en-US" altLang="ko-KR" sz="2000" dirty="0"/>
              <a:t> </a:t>
            </a:r>
            <a:r>
              <a:rPr lang="en-US" altLang="ko-KR" sz="2000" b="1" dirty="0">
                <a:sym typeface="Wingdings" panose="05000000000000000000" pitchFamily="2" charset="2"/>
              </a:rPr>
              <a:t></a:t>
            </a:r>
            <a:r>
              <a:rPr lang="en-US" altLang="ko-KR" sz="2000" b="1" dirty="0"/>
              <a:t> 26.3 million tons of net CO</a:t>
            </a:r>
            <a:r>
              <a:rPr lang="en-US" altLang="ko-KR" sz="1600" b="1" dirty="0"/>
              <a:t>2</a:t>
            </a:r>
            <a:r>
              <a:rPr lang="en-US" altLang="ko-KR" sz="2000" b="1" dirty="0"/>
              <a:t> sequestration by 2050 from forests </a:t>
            </a:r>
            <a:br>
              <a:rPr lang="en-US" altLang="ko-KR" sz="2000" b="1" dirty="0"/>
            </a:br>
            <a:r>
              <a:rPr lang="en-US" altLang="ko-KR" sz="2000" dirty="0">
                <a:sym typeface="Wingdings" panose="05000000000000000000" pitchFamily="2" charset="2"/>
              </a:rPr>
              <a:t> Out of 26.3 million tCO</a:t>
            </a:r>
            <a:r>
              <a:rPr lang="en-US" altLang="ko-KR" sz="1600" dirty="0">
                <a:sym typeface="Wingdings" panose="05000000000000000000" pitchFamily="2" charset="2"/>
              </a:rPr>
              <a:t>2</a:t>
            </a:r>
            <a:r>
              <a:rPr lang="en-US" altLang="ko-KR" sz="2000" dirty="0">
                <a:sym typeface="Wingdings" panose="05000000000000000000" pitchFamily="2" charset="2"/>
              </a:rPr>
              <a:t>eq., </a:t>
            </a:r>
            <a:r>
              <a:rPr lang="en-US" altLang="ko-KR" sz="2000" b="1" dirty="0">
                <a:sym typeface="Wingdings" panose="05000000000000000000" pitchFamily="2" charset="2"/>
              </a:rPr>
              <a:t>20 million tons </a:t>
            </a:r>
            <a:r>
              <a:rPr lang="en-US" altLang="ko-KR" sz="2000" dirty="0">
                <a:sym typeface="Wingdings" panose="05000000000000000000" pitchFamily="2" charset="2"/>
              </a:rPr>
              <a:t>come from harvesting 3 billion older trees </a:t>
            </a:r>
          </a:p>
          <a:p>
            <a:endParaRPr lang="en-US" altLang="ko-K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/>
              <a:t>This number includes </a:t>
            </a:r>
            <a:r>
              <a:rPr lang="en-US" altLang="ko-KR" sz="2000" b="1" dirty="0">
                <a:solidFill>
                  <a:srgbClr val="FF0000"/>
                </a:solidFill>
              </a:rPr>
              <a:t>3.1 million tons of CO2 emission reduction from biomass</a:t>
            </a:r>
            <a:r>
              <a:rPr lang="en-US" altLang="ko-KR" sz="2000" dirty="0"/>
              <a:t> replacing fossil fuels </a:t>
            </a:r>
            <a:br>
              <a:rPr lang="en-US" altLang="ko-KR" sz="2000" dirty="0"/>
            </a:br>
            <a:r>
              <a:rPr lang="en-US" altLang="ko-KR" sz="2000" b="1" dirty="0">
                <a:sym typeface="Wingdings" panose="05000000000000000000" pitchFamily="2" charset="2"/>
              </a:rPr>
              <a:t> double counting (forestry vs. energy sector)</a:t>
            </a:r>
            <a:endParaRPr lang="en-US" altLang="ko-KR" sz="2000" dirty="0"/>
          </a:p>
          <a:p>
            <a:endParaRPr lang="ko-KR" alt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841DD4-33BA-4423-B4F3-68929BD3390F}"/>
              </a:ext>
            </a:extLst>
          </p:cNvPr>
          <p:cNvSpPr txBox="1"/>
          <p:nvPr/>
        </p:nvSpPr>
        <p:spPr>
          <a:xfrm>
            <a:off x="4965539" y="6547412"/>
            <a:ext cx="337016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1400" err="1">
                <a:ea typeface="맑은 고딕"/>
              </a:rPr>
              <a:t>Source</a:t>
            </a:r>
            <a:r>
              <a:rPr lang="ko-KR" altLang="en-US" sz="1400" dirty="0">
                <a:ea typeface="맑은 고딕"/>
              </a:rPr>
              <a:t>: </a:t>
            </a:r>
            <a:r>
              <a:rPr lang="ko-KR" altLang="en-US" sz="1400" err="1">
                <a:ea typeface="맑은 고딕"/>
              </a:rPr>
              <a:t>Korea</a:t>
            </a:r>
            <a:r>
              <a:rPr lang="ko-KR" altLang="en-US" sz="1400" dirty="0">
                <a:ea typeface="맑은 고딕"/>
              </a:rPr>
              <a:t> </a:t>
            </a:r>
            <a:r>
              <a:rPr lang="ko-KR" altLang="en-US" sz="1400" err="1">
                <a:ea typeface="맑은 고딕"/>
              </a:rPr>
              <a:t>Forest</a:t>
            </a:r>
            <a:r>
              <a:rPr lang="ko-KR" altLang="en-US" sz="1400" dirty="0">
                <a:ea typeface="맑은 고딕"/>
              </a:rPr>
              <a:t> Service</a:t>
            </a:r>
          </a:p>
        </p:txBody>
      </p:sp>
    </p:spTree>
    <p:extLst>
      <p:ext uri="{BB962C8B-B14F-4D97-AF65-F5344CB8AC3E}">
        <p14:creationId xmlns:p14="http://schemas.microsoft.com/office/powerpoint/2010/main" val="561483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FE06704-59DF-4893-8940-B4546770C9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3200" b="1" dirty="0"/>
              <a:t>Sustainability Concerns of Forestry Sector Net Zero Goals</a:t>
            </a:r>
            <a:endParaRPr lang="ko-KR" altLang="en-US" dirty="0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81B582B2-C4BF-4013-BCC7-4EABE5AFBDE9}"/>
              </a:ext>
            </a:extLst>
          </p:cNvPr>
          <p:cNvSpPr txBox="1">
            <a:spLocks/>
          </p:cNvSpPr>
          <p:nvPr/>
        </p:nvSpPr>
        <p:spPr>
          <a:xfrm>
            <a:off x="592394" y="1871356"/>
            <a:ext cx="52578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ko-KR" sz="2200">
                <a:latin typeface="Arial" panose="020B0604020202020204" pitchFamily="34" charset="0"/>
                <a:cs typeface="Arial" panose="020B0604020202020204" pitchFamily="34" charset="0"/>
              </a:rPr>
              <a:t>(1) Reforestation vs. Afforestation</a:t>
            </a:r>
          </a:p>
          <a:p>
            <a:pPr>
              <a:buFontTx/>
              <a:buChar char="-"/>
            </a:pPr>
            <a:r>
              <a:rPr lang="en-US" altLang="ko-KR" sz="2200">
                <a:latin typeface="Arial" panose="020B0604020202020204" pitchFamily="34" charset="0"/>
                <a:cs typeface="Arial" panose="020B0604020202020204" pitchFamily="34" charset="0"/>
              </a:rPr>
              <a:t>Of the 2.7 billion trees planted in S. Korea, only 100 million are newly planted in island areas and idle land</a:t>
            </a:r>
          </a:p>
          <a:p>
            <a:pPr>
              <a:buFontTx/>
              <a:buChar char="-"/>
            </a:pPr>
            <a:r>
              <a:rPr lang="en-US" altLang="ko-KR" sz="2200">
                <a:latin typeface="Arial" panose="020B0604020202020204" pitchFamily="34" charset="0"/>
                <a:cs typeface="Arial" panose="020B0604020202020204" pitchFamily="34" charset="0"/>
              </a:rPr>
              <a:t>Since 2018, 29 million trees have been planted annually in the Economic Forest Development Complex.</a:t>
            </a:r>
            <a:r>
              <a:rPr lang="ko-KR" altLang="en-US" sz="2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ko-KR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en-US" altLang="ko-KR" sz="2200">
                <a:latin typeface="Arial" panose="020B0604020202020204" pitchFamily="34" charset="0"/>
                <a:cs typeface="Arial" panose="020B0604020202020204" pitchFamily="34" charset="0"/>
              </a:rPr>
              <a:t>To plant 2.6 billion trees, 86 million trees must be planted annually by 2050 (more than 3 times of a volume to be increased by 2050); and requires 900,000 hectares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KR" altLang="ko-KR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20FD43-B560-43C6-B92E-00DFB2BE8745}"/>
              </a:ext>
            </a:extLst>
          </p:cNvPr>
          <p:cNvSpPr txBox="1"/>
          <p:nvPr/>
        </p:nvSpPr>
        <p:spPr>
          <a:xfrm>
            <a:off x="6095999" y="1871356"/>
            <a:ext cx="5053781" cy="4582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(2) Principle of cascading use of wood does not exist. 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Use of domestic wood is focused on short term cycle (short half life of carbon and low value products) such as biomass</a:t>
            </a:r>
          </a:p>
          <a:p>
            <a:pPr marL="400050" indent="-342900">
              <a:lnSpc>
                <a:spcPct val="90000"/>
              </a:lnSpc>
              <a:spcAft>
                <a:spcPts val="600"/>
              </a:spcAft>
              <a:buFontTx/>
              <a:buChar char="-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Sawn wood only consists of 13%, and the rests are considered low value use such as pulp (25%), MDFs (27.5%), biomass (12.5%), and others (20%)</a:t>
            </a:r>
          </a:p>
        </p:txBody>
      </p:sp>
    </p:spTree>
    <p:extLst>
      <p:ext uri="{BB962C8B-B14F-4D97-AF65-F5344CB8AC3E}">
        <p14:creationId xmlns:p14="http://schemas.microsoft.com/office/powerpoint/2010/main" val="101181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FE06704-59DF-4893-8940-B4546770C9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3600" b="1" dirty="0"/>
              <a:t>Sustainability Concerns of Forestry Sector Net Zero Goals </a:t>
            </a:r>
            <a:r>
              <a:rPr lang="en-US" altLang="ko-KR" sz="3600" dirty="0"/>
              <a:t>(continued)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DB4C8AE-DCB6-4360-90C7-DDC5C35DE85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(3) Incompleteness of forest carbon statistics and uncertainties on projections for forest carbon sequestration </a:t>
            </a:r>
          </a:p>
          <a:p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S. Korea’s forest carbon inventory does not include below ground biomass and its national forest statistics has data uncertainty issues</a:t>
            </a:r>
          </a:p>
          <a:p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Projections on carbon sequestration based on even-aged single species forests – lack of considerations on multi-species and variable age forest stands </a:t>
            </a:r>
          </a:p>
          <a:p>
            <a:r>
              <a:rPr lang="en-US" altLang="ko-KR" sz="2400" dirty="0">
                <a:latin typeface="Arial" panose="020B0604020202020204" pitchFamily="34" charset="0"/>
                <a:cs typeface="Arial" panose="020B0604020202020204" pitchFamily="34" charset="0"/>
              </a:rPr>
              <a:t>Lacked data from long-term ecological monitoring sites on carbon sequestration and other ecological services of forests  </a:t>
            </a:r>
            <a:endParaRPr lang="ko-KR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33307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1520</TotalTime>
  <Words>1356</Words>
  <Application>Microsoft Office PowerPoint</Application>
  <PresentationFormat>와이드스크린</PresentationFormat>
  <Paragraphs>116</Paragraphs>
  <Slides>16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South Korea’s Net Zero Goals on Forestry and Sustainability Issues of Biomass Energy</vt:lpstr>
      <vt:lpstr>PowerPoint 프레젠테이션</vt:lpstr>
      <vt:lpstr>PowerPoint 프레젠테이션</vt:lpstr>
      <vt:lpstr>PowerPoint 프레젠테이션</vt:lpstr>
      <vt:lpstr>PowerPoint 프레젠테이션</vt:lpstr>
      <vt:lpstr>2050 Net Zero Implementation Strategies for forestry sector and the role of forest biomass </vt:lpstr>
      <vt:lpstr>PowerPoint 프레젠테이션</vt:lpstr>
      <vt:lpstr>PowerPoint 프레젠테이션</vt:lpstr>
      <vt:lpstr>PowerPoint 프레젠테이션</vt:lpstr>
      <vt:lpstr>Environmental and social concerns on biomass sourcing in South Korea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Korea’s Net Zero Goals (forestry sector) and Sustainability Issues of Biomass Energy</dc:title>
  <dc:creator>Soojin Kim</dc:creator>
  <cp:lastModifiedBy>Soojin Kim</cp:lastModifiedBy>
  <cp:revision>37</cp:revision>
  <dcterms:created xsi:type="dcterms:W3CDTF">2021-10-19T02:59:43Z</dcterms:created>
  <dcterms:modified xsi:type="dcterms:W3CDTF">2021-10-20T07:35:20Z</dcterms:modified>
</cp:coreProperties>
</file>