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804" r:id="rId1"/>
  </p:sldMasterIdLst>
  <p:notesMasterIdLst>
    <p:notesMasterId r:id="rId10"/>
  </p:notesMasterIdLst>
  <p:sldIdLst>
    <p:sldId id="368" r:id="rId2"/>
    <p:sldId id="384" r:id="rId3"/>
    <p:sldId id="383" r:id="rId4"/>
    <p:sldId id="385" r:id="rId5"/>
    <p:sldId id="388" r:id="rId6"/>
    <p:sldId id="389" r:id="rId7"/>
    <p:sldId id="390" r:id="rId8"/>
    <p:sldId id="387" r:id="rId9"/>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10" userDrawn="1">
          <p15:clr>
            <a:srgbClr val="A4A3A4"/>
          </p15:clr>
        </p15:guide>
        <p15:guide id="2" pos="193" userDrawn="1">
          <p15:clr>
            <a:srgbClr val="A4A3A4"/>
          </p15:clr>
        </p15:guide>
        <p15:guide id="3" pos="2863" userDrawn="1">
          <p15:clr>
            <a:srgbClr val="A4A3A4"/>
          </p15:clr>
        </p15:guide>
        <p15:guide id="4" pos="5449" userDrawn="1">
          <p15:clr>
            <a:srgbClr val="A4A3A4"/>
          </p15:clr>
        </p15:guide>
        <p15:guide id="5" orient="horz" pos="3974" userDrawn="1">
          <p15:clr>
            <a:srgbClr val="A4A3A4"/>
          </p15:clr>
        </p15:guide>
        <p15:guide id="6" orient="horz" pos="709"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616F"/>
    <a:srgbClr val="0096FF"/>
    <a:srgbClr val="67AD00"/>
    <a:srgbClr val="00FA00"/>
    <a:srgbClr val="76D6FF"/>
    <a:srgbClr val="286214"/>
    <a:srgbClr val="3978B1"/>
    <a:srgbClr val="205111"/>
    <a:srgbClr val="E62E0D"/>
    <a:srgbClr val="9D17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0918"/>
  </p:normalViewPr>
  <p:slideViewPr>
    <p:cSldViewPr snapToGrid="0" snapToObjects="1">
      <p:cViewPr varScale="1">
        <p:scale>
          <a:sx n="68" d="100"/>
          <a:sy n="68" d="100"/>
        </p:scale>
        <p:origin x="1256" y="64"/>
      </p:cViewPr>
      <p:guideLst>
        <p:guide orient="horz" pos="4110"/>
        <p:guide pos="193"/>
        <p:guide pos="2863"/>
        <p:guide pos="5449"/>
        <p:guide orient="horz" pos="3974"/>
        <p:guide orient="horz" pos="709"/>
      </p:guideLst>
    </p:cSldViewPr>
  </p:slideViewPr>
  <p:outlineViewPr>
    <p:cViewPr>
      <p:scale>
        <a:sx n="33" d="100"/>
        <a:sy n="33" d="100"/>
      </p:scale>
      <p:origin x="0" y="0"/>
    </p:cViewPr>
  </p:outlineViewPr>
  <p:notesTextViewPr>
    <p:cViewPr>
      <p:scale>
        <a:sx n="120" d="100"/>
        <a:sy n="120" d="100"/>
      </p:scale>
      <p:origin x="0" y="0"/>
    </p:cViewPr>
  </p:notesTextViewPr>
  <p:notesViewPr>
    <p:cSldViewPr snapToGrid="0" snapToObjects="1" showGuides="1">
      <p:cViewPr varScale="1">
        <p:scale>
          <a:sx n="72" d="100"/>
          <a:sy n="72" d="100"/>
        </p:scale>
        <p:origin x="2384" y="21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9B1699E2-67A0-344E-B23E-560953B8D0FD}" type="datetimeFigureOut">
              <a:rPr kumimoji="1" lang="ja-JP" altLang="en-US" smtClean="0"/>
              <a:t>2021/10/20</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6CC092C9-0A67-7C48-AF2C-2C827186167A}" type="slidenum">
              <a:rPr kumimoji="1" lang="ja-JP" altLang="en-US" smtClean="0"/>
              <a:t>‹#›</a:t>
            </a:fld>
            <a:endParaRPr kumimoji="1" lang="ja-JP" altLang="en-US"/>
          </a:p>
        </p:txBody>
      </p:sp>
    </p:spTree>
    <p:extLst>
      <p:ext uri="{BB962C8B-B14F-4D97-AF65-F5344CB8AC3E}">
        <p14:creationId xmlns:p14="http://schemas.microsoft.com/office/powerpoint/2010/main" val="9377581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CC092C9-0A67-7C48-AF2C-2C827186167A}" type="slidenum">
              <a:rPr kumimoji="1" lang="ja-JP" altLang="en-US" smtClean="0"/>
              <a:t>0</a:t>
            </a:fld>
            <a:endParaRPr kumimoji="1" lang="ja-JP" altLang="en-US"/>
          </a:p>
        </p:txBody>
      </p:sp>
    </p:spTree>
    <p:extLst>
      <p:ext uri="{BB962C8B-B14F-4D97-AF65-F5344CB8AC3E}">
        <p14:creationId xmlns:p14="http://schemas.microsoft.com/office/powerpoint/2010/main" val="1197784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pPr algn="l"/>
            <a:endParaRPr kumimoji="1" lang="ja-JP" altLang="en-US"/>
          </a:p>
        </p:txBody>
      </p:sp>
      <p:sp>
        <p:nvSpPr>
          <p:cNvPr id="4" name="スライド番号プレースホルダー 3"/>
          <p:cNvSpPr>
            <a:spLocks noGrp="1"/>
          </p:cNvSpPr>
          <p:nvPr>
            <p:ph type="sldNum" sz="quarter" idx="5"/>
          </p:nvPr>
        </p:nvSpPr>
        <p:spPr/>
        <p:txBody>
          <a:bodyPr/>
          <a:lstStyle/>
          <a:p>
            <a:fld id="{6CC092C9-0A67-7C48-AF2C-2C827186167A}" type="slidenum">
              <a:rPr kumimoji="1" lang="ja-JP" altLang="en-US" smtClean="0"/>
              <a:t>3</a:t>
            </a:fld>
            <a:endParaRPr kumimoji="1" lang="ja-JP" altLang="en-US"/>
          </a:p>
        </p:txBody>
      </p:sp>
    </p:spTree>
    <p:extLst>
      <p:ext uri="{BB962C8B-B14F-4D97-AF65-F5344CB8AC3E}">
        <p14:creationId xmlns:p14="http://schemas.microsoft.com/office/powerpoint/2010/main" val="3242157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pPr algn="l"/>
            <a:endParaRPr kumimoji="1" lang="ja-JP" altLang="en-US"/>
          </a:p>
        </p:txBody>
      </p:sp>
      <p:sp>
        <p:nvSpPr>
          <p:cNvPr id="4" name="スライド番号プレースホルダー 3"/>
          <p:cNvSpPr>
            <a:spLocks noGrp="1"/>
          </p:cNvSpPr>
          <p:nvPr>
            <p:ph type="sldNum" sz="quarter" idx="5"/>
          </p:nvPr>
        </p:nvSpPr>
        <p:spPr/>
        <p:txBody>
          <a:bodyPr/>
          <a:lstStyle/>
          <a:p>
            <a:fld id="{6CC092C9-0A67-7C48-AF2C-2C827186167A}" type="slidenum">
              <a:rPr kumimoji="1" lang="ja-JP" altLang="en-US" smtClean="0"/>
              <a:t>5</a:t>
            </a:fld>
            <a:endParaRPr kumimoji="1" lang="ja-JP" altLang="en-US"/>
          </a:p>
        </p:txBody>
      </p:sp>
    </p:spTree>
    <p:extLst>
      <p:ext uri="{BB962C8B-B14F-4D97-AF65-F5344CB8AC3E}">
        <p14:creationId xmlns:p14="http://schemas.microsoft.com/office/powerpoint/2010/main" val="1584347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pPr algn="l"/>
            <a:endParaRPr kumimoji="1" lang="ja-JP" altLang="en-US"/>
          </a:p>
        </p:txBody>
      </p:sp>
      <p:sp>
        <p:nvSpPr>
          <p:cNvPr id="4" name="スライド番号プレースホルダー 3"/>
          <p:cNvSpPr>
            <a:spLocks noGrp="1"/>
          </p:cNvSpPr>
          <p:nvPr>
            <p:ph type="sldNum" sz="quarter" idx="5"/>
          </p:nvPr>
        </p:nvSpPr>
        <p:spPr/>
        <p:txBody>
          <a:bodyPr/>
          <a:lstStyle/>
          <a:p>
            <a:fld id="{6CC092C9-0A67-7C48-AF2C-2C827186167A}" type="slidenum">
              <a:rPr kumimoji="1" lang="ja-JP" altLang="en-US" smtClean="0"/>
              <a:t>6</a:t>
            </a:fld>
            <a:endParaRPr kumimoji="1" lang="ja-JP" altLang="en-US"/>
          </a:p>
        </p:txBody>
      </p:sp>
    </p:spTree>
    <p:extLst>
      <p:ext uri="{BB962C8B-B14F-4D97-AF65-F5344CB8AC3E}">
        <p14:creationId xmlns:p14="http://schemas.microsoft.com/office/powerpoint/2010/main" val="1802469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7763" y="1233488"/>
            <a:ext cx="4440237" cy="3328987"/>
          </a:xfrm>
        </p:spPr>
      </p:sp>
      <p:sp>
        <p:nvSpPr>
          <p:cNvPr id="3" name="ノート プレースホルダー 2"/>
          <p:cNvSpPr>
            <a:spLocks noGrp="1"/>
          </p:cNvSpPr>
          <p:nvPr>
            <p:ph type="body" idx="1"/>
          </p:nvPr>
        </p:nvSpPr>
        <p:spPr/>
        <p:txBody>
          <a:bodyPr/>
          <a:lstStyle/>
          <a:p>
            <a:pPr algn="l"/>
            <a:endParaRPr kumimoji="1" lang="ja-JP" altLang="en-US"/>
          </a:p>
        </p:txBody>
      </p:sp>
      <p:sp>
        <p:nvSpPr>
          <p:cNvPr id="4" name="スライド番号プレースホルダー 3"/>
          <p:cNvSpPr>
            <a:spLocks noGrp="1"/>
          </p:cNvSpPr>
          <p:nvPr>
            <p:ph type="sldNum" sz="quarter" idx="5"/>
          </p:nvPr>
        </p:nvSpPr>
        <p:spPr/>
        <p:txBody>
          <a:bodyPr/>
          <a:lstStyle/>
          <a:p>
            <a:fld id="{6CC092C9-0A67-7C48-AF2C-2C827186167A}" type="slidenum">
              <a:rPr kumimoji="1" lang="ja-JP" altLang="en-US" smtClean="0"/>
              <a:t>7</a:t>
            </a:fld>
            <a:endParaRPr kumimoji="1" lang="ja-JP" altLang="en-US"/>
          </a:p>
        </p:txBody>
      </p:sp>
    </p:spTree>
    <p:extLst>
      <p:ext uri="{BB962C8B-B14F-4D97-AF65-F5344CB8AC3E}">
        <p14:creationId xmlns:p14="http://schemas.microsoft.com/office/powerpoint/2010/main" val="3614460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2CF0268-DB0D-0A49-AC0C-D24B0DF57513}" type="datetime1">
              <a:rPr lang="ja-JP" altLang="en-US" smtClean="0"/>
              <a:t>2021/10/20</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360250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83182FC-99F1-7446-B40A-56DFB07999ED}" type="datetime1">
              <a:rPr lang="ja-JP" altLang="en-US" smtClean="0"/>
              <a:t>2021/10/20</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355702037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E68ADA4-7D63-1B41-8B2E-2443F6FA2209}" type="datetime1">
              <a:rPr lang="ja-JP" altLang="en-US" smtClean="0"/>
              <a:t>2021/10/20</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2953511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A5549D-34FB-7247-A2F1-A2FFCB8B954D}" type="datetime1">
              <a:rPr lang="ja-JP" altLang="en-US" smtClean="0"/>
              <a:t>2021/10/20</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7" name="Straight Connector 7">
            <a:extLst>
              <a:ext uri="{FF2B5EF4-FFF2-40B4-BE49-F238E27FC236}">
                <a16:creationId xmlns:a16="http://schemas.microsoft.com/office/drawing/2014/main" id="{5E0A73D9-B64F-C941-9E77-65359156AED1}"/>
              </a:ext>
            </a:extLst>
          </p:cNvPr>
          <p:cNvCxnSpPr>
            <a:cxnSpLocks/>
          </p:cNvCxnSpPr>
          <p:nvPr userDrawn="1"/>
        </p:nvCxnSpPr>
        <p:spPr>
          <a:xfrm flipV="1">
            <a:off x="-7197" y="786569"/>
            <a:ext cx="9144000" cy="0"/>
          </a:xfrm>
          <a:prstGeom prst="line">
            <a:avLst/>
          </a:prstGeom>
          <a:ln w="38100">
            <a:gradFill flip="none" rotWithShape="1">
              <a:gsLst>
                <a:gs pos="0">
                  <a:schemeClr val="accent5">
                    <a:lumMod val="6000"/>
                    <a:lumOff val="94000"/>
                  </a:schemeClr>
                </a:gs>
                <a:gs pos="47000">
                  <a:srgbClr val="3978B1"/>
                </a:gs>
                <a:gs pos="35000">
                  <a:srgbClr val="629FD7">
                    <a:lumMod val="72000"/>
                    <a:lumOff val="28000"/>
                  </a:srgbClr>
                </a:gs>
                <a:gs pos="16000">
                  <a:srgbClr val="3978B1">
                    <a:lumMod val="69000"/>
                    <a:lumOff val="31000"/>
                  </a:srgbClr>
                </a:gs>
                <a:gs pos="86000">
                  <a:srgbClr val="1A616F"/>
                </a:gs>
                <a:gs pos="62000">
                  <a:srgbClr val="3978B1"/>
                </a:gs>
                <a:gs pos="100000">
                  <a:schemeClr val="accent5">
                    <a:lumMod val="23000"/>
                  </a:schemeClr>
                </a:gs>
              </a:gsLst>
              <a:lin ang="10800000" scaled="1"/>
              <a:tileRect/>
            </a:gra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3831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9AD3249-EAF7-5D43-8765-932E5F2767DD}" type="datetime1">
              <a:rPr lang="ja-JP" altLang="en-US" smtClean="0"/>
              <a:t>2021/10/20</a:t>
            </a:fld>
            <a:endParaRPr lang="en-US" dirty="0"/>
          </a:p>
        </p:txBody>
      </p:sp>
      <p:sp>
        <p:nvSpPr>
          <p:cNvPr id="5" name="フッター プレースホルダー 4"/>
          <p:cNvSpPr>
            <a:spLocks noGrp="1"/>
          </p:cNvSpPr>
          <p:nvPr>
            <p:ph type="ftr" sz="quarter" idx="11"/>
          </p:nvPr>
        </p:nvSpPr>
        <p:spPr/>
        <p:txBody>
          <a:bodyPr/>
          <a:lstStyle/>
          <a:p>
            <a:endParaRPr lang="en-US" dirty="0"/>
          </a:p>
        </p:txBody>
      </p:sp>
      <p:sp>
        <p:nvSpPr>
          <p:cNvPr id="6" name="スライド番号プレースホルダー 5"/>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2361523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8773988-3ADE-174E-8CB6-627BF05F7AF9}" type="datetime1">
              <a:rPr lang="ja-JP" altLang="en-US" smtClean="0"/>
              <a:t>2021/10/20</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2930643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D33B521-E1C6-5A4E-8104-BCAFF823B644}" type="datetime1">
              <a:rPr lang="ja-JP" altLang="en-US" smtClean="0"/>
              <a:t>2021/10/20</a:t>
            </a:fld>
            <a:endParaRPr lang="en-US" dirty="0"/>
          </a:p>
        </p:txBody>
      </p:sp>
      <p:sp>
        <p:nvSpPr>
          <p:cNvPr id="8" name="フッター プレースホルダー 7"/>
          <p:cNvSpPr>
            <a:spLocks noGrp="1"/>
          </p:cNvSpPr>
          <p:nvPr>
            <p:ph type="ftr" sz="quarter" idx="11"/>
          </p:nvPr>
        </p:nvSpPr>
        <p:spPr/>
        <p:txBody>
          <a:bodyPr/>
          <a:lstStyle/>
          <a:p>
            <a:endParaRPr lang="en-US" dirty="0"/>
          </a:p>
        </p:txBody>
      </p:sp>
      <p:sp>
        <p:nvSpPr>
          <p:cNvPr id="9" name="スライド番号プレースホルダー 8"/>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386471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6CDBEBF-E19D-5345-983C-F35FE32FB283}" type="datetime1">
              <a:rPr lang="ja-JP" altLang="en-US" smtClean="0"/>
              <a:t>2021/10/20</a:t>
            </a:fld>
            <a:endParaRPr lang="en-US" dirty="0"/>
          </a:p>
        </p:txBody>
      </p:sp>
      <p:sp>
        <p:nvSpPr>
          <p:cNvPr id="4" name="フッター プレースホルダー 3"/>
          <p:cNvSpPr>
            <a:spLocks noGrp="1"/>
          </p:cNvSpPr>
          <p:nvPr>
            <p:ph type="ftr" sz="quarter" idx="11"/>
          </p:nvPr>
        </p:nvSpPr>
        <p:spPr/>
        <p:txBody>
          <a:bodyPr/>
          <a:lstStyle/>
          <a:p>
            <a:endParaRPr lang="en-US" dirty="0"/>
          </a:p>
        </p:txBody>
      </p:sp>
      <p:sp>
        <p:nvSpPr>
          <p:cNvPr id="5" name="スライド番号プレースホルダー 4"/>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236200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C8B857B-4A81-1448-9F53-BB94EFD87E2A}" type="datetime1">
              <a:rPr lang="ja-JP" altLang="en-US" smtClean="0"/>
              <a:t>2021/10/20</a:t>
            </a:fld>
            <a:endParaRPr lang="en-US" dirty="0"/>
          </a:p>
        </p:txBody>
      </p:sp>
      <p:sp>
        <p:nvSpPr>
          <p:cNvPr id="3" name="フッター プレースホルダー 2"/>
          <p:cNvSpPr>
            <a:spLocks noGrp="1"/>
          </p:cNvSpPr>
          <p:nvPr>
            <p:ph type="ftr" sz="quarter" idx="11"/>
          </p:nvPr>
        </p:nvSpPr>
        <p:spPr/>
        <p:txBody>
          <a:bodyPr/>
          <a:lstStyle/>
          <a:p>
            <a:endParaRPr lang="en-US" dirty="0"/>
          </a:p>
        </p:txBody>
      </p:sp>
      <p:sp>
        <p:nvSpPr>
          <p:cNvPr id="4" name="スライド番号プレースホルダー 3"/>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184295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83182FC-99F1-7446-B40A-56DFB07999ED}" type="datetime1">
              <a:rPr lang="ja-JP" altLang="en-US" smtClean="0"/>
              <a:t>2021/10/20</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180140214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F3E023E-CE81-1346-94A7-D87FF197C269}" type="datetime1">
              <a:rPr lang="ja-JP" altLang="en-US" smtClean="0"/>
              <a:t>2021/10/20</a:t>
            </a:fld>
            <a:endParaRPr lang="en-US" dirty="0"/>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334246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83182FC-99F1-7446-B40A-56DFB07999ED}" type="datetime1">
              <a:rPr lang="ja-JP" altLang="en-US" smtClean="0"/>
              <a:t>2021/10/20</a:t>
            </a:fld>
            <a:endParaRPr lang="en-US" dirty="0"/>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2BDF9F-419A-824C-BA2E-596953ACD90D}" type="slidenum">
              <a:rPr kumimoji="1" lang="ja-JP" altLang="en-US" smtClean="0"/>
              <a:pPr/>
              <a:t>‹#›</a:t>
            </a:fld>
            <a:endParaRPr kumimoji="1" lang="ja-JP" altLang="en-US"/>
          </a:p>
        </p:txBody>
      </p:sp>
    </p:spTree>
    <p:extLst>
      <p:ext uri="{BB962C8B-B14F-4D97-AF65-F5344CB8AC3E}">
        <p14:creationId xmlns:p14="http://schemas.microsoft.com/office/powerpoint/2010/main" val="209682886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ies.go.jp/gio/archive/nir/jqjm1000000x4g42-att/NIR-JPN-2021-v3.0_J_GIOweb.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BE953003-229E-4D40-94C0-7F61053CEFD7}"/>
              </a:ext>
            </a:extLst>
          </p:cNvPr>
          <p:cNvSpPr/>
          <p:nvPr/>
        </p:nvSpPr>
        <p:spPr>
          <a:xfrm>
            <a:off x="1" y="-65988"/>
            <a:ext cx="1187776" cy="7098384"/>
          </a:xfrm>
          <a:prstGeom prst="rect">
            <a:avLst/>
          </a:prstGeom>
          <a:gradFill>
            <a:gsLst>
              <a:gs pos="0">
                <a:srgbClr val="1A616F"/>
              </a:gs>
              <a:gs pos="74000">
                <a:srgbClr val="1A616F">
                  <a:lumMod val="85477"/>
                  <a:lumOff val="14523"/>
                </a:srgbClr>
              </a:gs>
              <a:gs pos="90000">
                <a:srgbClr val="1A616F">
                  <a:lumMod val="85000"/>
                  <a:lumOff val="15000"/>
                  <a:alpha val="88000"/>
                </a:srgbClr>
              </a:gs>
              <a:gs pos="100000">
                <a:srgbClr val="1A616F">
                  <a:lumMod val="85000"/>
                  <a:lumOff val="15000"/>
                  <a:alpha val="72000"/>
                </a:srgbClr>
              </a:gs>
            </a:gsLst>
            <a:lin ang="5400000" scaled="0"/>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ja-JP" altLang="en-US" sz="1350"/>
          </a:p>
        </p:txBody>
      </p:sp>
      <p:sp>
        <p:nvSpPr>
          <p:cNvPr id="4" name="テキスト ボックス 3">
            <a:extLst>
              <a:ext uri="{FF2B5EF4-FFF2-40B4-BE49-F238E27FC236}">
                <a16:creationId xmlns:a16="http://schemas.microsoft.com/office/drawing/2014/main" id="{8BEF0D16-6430-2242-B232-8274F6956DD5}"/>
              </a:ext>
            </a:extLst>
          </p:cNvPr>
          <p:cNvSpPr txBox="1"/>
          <p:nvPr/>
        </p:nvSpPr>
        <p:spPr>
          <a:xfrm>
            <a:off x="1087828" y="2365098"/>
            <a:ext cx="8156121" cy="741781"/>
          </a:xfrm>
          <a:prstGeom prst="rect">
            <a:avLst/>
          </a:prstGeom>
          <a:ln w="22225">
            <a:noFill/>
          </a:ln>
        </p:spPr>
        <p:txBody>
          <a:bodyPr vert="horz" lIns="68580" tIns="34290" rIns="68580" bIns="34290" rtlCol="0" anchor="b">
            <a:noAutofit/>
          </a:bodyPr>
          <a:lstStyle/>
          <a:p>
            <a:pPr algn="ctr" defTabSz="685783">
              <a:lnSpc>
                <a:spcPct val="90000"/>
              </a:lnSpc>
              <a:spcBef>
                <a:spcPts val="750"/>
              </a:spcBef>
            </a:pPr>
            <a:endParaRPr lang="en-US" altLang="ja-JP" sz="2400" b="1" dirty="0">
              <a:latin typeface="+mn-ea"/>
            </a:endParaRPr>
          </a:p>
          <a:p>
            <a:pPr algn="ctr" defTabSz="685783">
              <a:lnSpc>
                <a:spcPct val="90000"/>
              </a:lnSpc>
              <a:spcBef>
                <a:spcPts val="750"/>
              </a:spcBef>
            </a:pPr>
            <a:endParaRPr lang="en-US" altLang="ja-JP" sz="2400" b="1" dirty="0">
              <a:latin typeface="+mn-ea"/>
            </a:endParaRPr>
          </a:p>
          <a:p>
            <a:pPr algn="ctr" defTabSz="685783">
              <a:lnSpc>
                <a:spcPct val="90000"/>
              </a:lnSpc>
              <a:spcBef>
                <a:spcPts val="750"/>
              </a:spcBef>
            </a:pPr>
            <a:endParaRPr lang="en-US" altLang="ja-JP" sz="2400" b="1" dirty="0">
              <a:latin typeface="+mn-ea"/>
            </a:endParaRPr>
          </a:p>
          <a:p>
            <a:pPr algn="ctr" defTabSz="685783">
              <a:lnSpc>
                <a:spcPct val="90000"/>
              </a:lnSpc>
              <a:spcBef>
                <a:spcPts val="750"/>
              </a:spcBef>
            </a:pPr>
            <a:r>
              <a:rPr lang="en-US" altLang="ja-JP" sz="2000" b="1" dirty="0">
                <a:latin typeface="+mn-ea"/>
              </a:rPr>
              <a:t>FIT Biomass Power Generation in Japan and Carbon Neutral in 2050</a:t>
            </a:r>
          </a:p>
          <a:p>
            <a:pPr algn="ctr" defTabSz="685783">
              <a:lnSpc>
                <a:spcPct val="90000"/>
              </a:lnSpc>
              <a:spcBef>
                <a:spcPts val="750"/>
              </a:spcBef>
            </a:pPr>
            <a:r>
              <a:rPr lang="ja-JP" altLang="ja-JP" sz="2400" b="1" dirty="0">
                <a:latin typeface="+mn-ea"/>
              </a:rPr>
              <a:t>日本の</a:t>
            </a:r>
            <a:r>
              <a:rPr lang="en-US" altLang="ja-JP" sz="2400" b="1" dirty="0">
                <a:latin typeface="+mn-ea"/>
              </a:rPr>
              <a:t>FIT</a:t>
            </a:r>
            <a:r>
              <a:rPr lang="ja-JP" altLang="ja-JP" sz="2400" b="1" dirty="0">
                <a:latin typeface="+mn-ea"/>
              </a:rPr>
              <a:t>バイオマス発電と</a:t>
            </a:r>
            <a:r>
              <a:rPr lang="en-US" altLang="ja-JP" sz="2400" b="1" dirty="0">
                <a:latin typeface="+mn-ea"/>
              </a:rPr>
              <a:t>2050</a:t>
            </a:r>
            <a:r>
              <a:rPr lang="ja-JP" altLang="ja-JP" sz="2400" b="1" dirty="0">
                <a:latin typeface="+mn-ea"/>
              </a:rPr>
              <a:t>年カーボンニュートラル</a:t>
            </a:r>
            <a:endParaRPr lang="en-US" sz="2400" b="1" dirty="0">
              <a:solidFill>
                <a:schemeClr val="tx1">
                  <a:lumMod val="85000"/>
                  <a:lumOff val="15000"/>
                </a:schemeClr>
              </a:solidFill>
              <a:latin typeface="+mn-ea"/>
            </a:endParaRPr>
          </a:p>
        </p:txBody>
      </p:sp>
      <p:sp>
        <p:nvSpPr>
          <p:cNvPr id="12" name="テキスト ボックス 11">
            <a:extLst>
              <a:ext uri="{FF2B5EF4-FFF2-40B4-BE49-F238E27FC236}">
                <a16:creationId xmlns:a16="http://schemas.microsoft.com/office/drawing/2014/main" id="{AEF36F23-C4BB-3046-A6E3-284750410DA5}"/>
              </a:ext>
            </a:extLst>
          </p:cNvPr>
          <p:cNvSpPr txBox="1"/>
          <p:nvPr/>
        </p:nvSpPr>
        <p:spPr>
          <a:xfrm>
            <a:off x="917177" y="559490"/>
            <a:ext cx="8156122" cy="532104"/>
          </a:xfrm>
          <a:prstGeom prst="rect">
            <a:avLst/>
          </a:prstGeom>
        </p:spPr>
        <p:txBody>
          <a:bodyPr vert="horz" lIns="68580" tIns="34290" rIns="68580" bIns="34290" rtlCol="0" anchor="b">
            <a:noAutofit/>
          </a:bodyPr>
          <a:lstStyle/>
          <a:p>
            <a:pPr algn="ctr"/>
            <a:endParaRPr lang="en-US" altLang="ja-JP" sz="2000" b="1" dirty="0"/>
          </a:p>
          <a:p>
            <a:pPr algn="ctr"/>
            <a:endParaRPr lang="en-US" altLang="ja-JP" sz="2000" b="1" dirty="0"/>
          </a:p>
          <a:p>
            <a:pPr algn="ctr"/>
            <a:r>
              <a:rPr lang="en-US" altLang="ja-JP" b="1" dirty="0"/>
              <a:t>International Media Briefing</a:t>
            </a:r>
            <a:endParaRPr lang="en-US" altLang="ja-JP" sz="2000" dirty="0"/>
          </a:p>
          <a:p>
            <a:pPr algn="ctr"/>
            <a:r>
              <a:rPr lang="en-US" altLang="ja-JP" sz="2000" dirty="0"/>
              <a:t/>
            </a:r>
            <a:br>
              <a:rPr lang="en-US" altLang="ja-JP" sz="2000" dirty="0"/>
            </a:br>
            <a:r>
              <a:rPr lang="en-US" altLang="ja-JP" sz="2000" b="1" dirty="0"/>
              <a:t>10</a:t>
            </a:r>
            <a:r>
              <a:rPr lang="ja-JP" altLang="ja-JP" sz="2000" b="1" dirty="0"/>
              <a:t>月</a:t>
            </a:r>
            <a:r>
              <a:rPr lang="en-US" altLang="ja-JP" sz="2000" b="1" dirty="0"/>
              <a:t>21</a:t>
            </a:r>
            <a:r>
              <a:rPr lang="ja-JP" altLang="ja-JP" sz="2000" b="1" dirty="0"/>
              <a:t>日メディアブリーフィング</a:t>
            </a:r>
            <a:endParaRPr lang="ja-JP" altLang="ja-JP" sz="2000" dirty="0"/>
          </a:p>
        </p:txBody>
      </p:sp>
      <p:cxnSp>
        <p:nvCxnSpPr>
          <p:cNvPr id="11" name="直線コネクタ 10">
            <a:extLst>
              <a:ext uri="{FF2B5EF4-FFF2-40B4-BE49-F238E27FC236}">
                <a16:creationId xmlns:a16="http://schemas.microsoft.com/office/drawing/2014/main" id="{0C41A7DF-CFE4-D24D-B4A6-7EA697A2252F}"/>
              </a:ext>
            </a:extLst>
          </p:cNvPr>
          <p:cNvCxnSpPr>
            <a:cxnSpLocks/>
          </p:cNvCxnSpPr>
          <p:nvPr/>
        </p:nvCxnSpPr>
        <p:spPr>
          <a:xfrm>
            <a:off x="1319753" y="3149296"/>
            <a:ext cx="7720552"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D069BDA3-060F-BF40-94FA-5D6AA4B23DB4}"/>
              </a:ext>
            </a:extLst>
          </p:cNvPr>
          <p:cNvSpPr txBox="1"/>
          <p:nvPr/>
        </p:nvSpPr>
        <p:spPr>
          <a:xfrm>
            <a:off x="987880" y="5447304"/>
            <a:ext cx="8156120" cy="311588"/>
          </a:xfrm>
          <a:prstGeom prst="rect">
            <a:avLst/>
          </a:prstGeom>
        </p:spPr>
        <p:txBody>
          <a:bodyPr vert="horz" lIns="68580" tIns="34290" rIns="68580" bIns="34290" rtlCol="0" anchor="t">
            <a:normAutofit/>
          </a:bodyPr>
          <a:lstStyle/>
          <a:p>
            <a:pPr algn="ctr" defTabSz="685783">
              <a:lnSpc>
                <a:spcPct val="90000"/>
              </a:lnSpc>
              <a:spcBef>
                <a:spcPts val="900"/>
              </a:spcBef>
              <a:buClr>
                <a:schemeClr val="accent1"/>
              </a:buClr>
            </a:pPr>
            <a:endParaRPr lang="en-US" sz="1350" dirty="0">
              <a:solidFill>
                <a:schemeClr val="tx1">
                  <a:lumMod val="85000"/>
                  <a:lumOff val="15000"/>
                </a:schemeClr>
              </a:solidFill>
              <a:latin typeface="Yu Gothic Medium" panose="020B0400000000000000" pitchFamily="34" charset="-128"/>
              <a:ea typeface="Yu Gothic Medium" panose="020B0400000000000000" pitchFamily="34" charset="-128"/>
              <a:cs typeface="Lucida Sans Unicode" panose="020B0602030504020204" pitchFamily="34" charset="0"/>
            </a:endParaRPr>
          </a:p>
        </p:txBody>
      </p:sp>
      <p:sp>
        <p:nvSpPr>
          <p:cNvPr id="7" name="テキスト ボックス 6"/>
          <p:cNvSpPr txBox="1"/>
          <p:nvPr/>
        </p:nvSpPr>
        <p:spPr>
          <a:xfrm>
            <a:off x="3486951" y="6057090"/>
            <a:ext cx="4327870" cy="584775"/>
          </a:xfrm>
          <a:prstGeom prst="rect">
            <a:avLst/>
          </a:prstGeom>
          <a:noFill/>
        </p:spPr>
        <p:txBody>
          <a:bodyPr wrap="square" rtlCol="0">
            <a:spAutoFit/>
          </a:bodyPr>
          <a:lstStyle/>
          <a:p>
            <a:r>
              <a:rPr kumimoji="1" lang="en-US" altLang="ja-JP" sz="1600" dirty="0"/>
              <a:t>Sayoko Iinuma/Global Environmental Forum</a:t>
            </a:r>
          </a:p>
          <a:p>
            <a:r>
              <a:rPr kumimoji="1" lang="ja-JP" altLang="en-US" sz="1600" dirty="0"/>
              <a:t>飯沼佐代子</a:t>
            </a:r>
            <a:r>
              <a:rPr kumimoji="1" lang="en-US" altLang="ja-JP" sz="1600" dirty="0"/>
              <a:t>/</a:t>
            </a:r>
            <a:r>
              <a:rPr kumimoji="1" lang="ja-JP" altLang="en-US" sz="1600" dirty="0"/>
              <a:t>地球・人間環境フォーラム</a:t>
            </a:r>
          </a:p>
        </p:txBody>
      </p:sp>
    </p:spTree>
    <p:extLst>
      <p:ext uri="{BB962C8B-B14F-4D97-AF65-F5344CB8AC3E}">
        <p14:creationId xmlns:p14="http://schemas.microsoft.com/office/powerpoint/2010/main" val="3172998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8F63A3B-78C7-47BE-AE5E-E10140E04643}" type="slidenum">
              <a:rPr lang="en-US" smtClean="0"/>
              <a:t>1</a:t>
            </a:fld>
            <a:endParaRPr lang="en-US" dirty="0"/>
          </a:p>
        </p:txBody>
      </p:sp>
      <p:sp>
        <p:nvSpPr>
          <p:cNvPr id="7" name="テキスト ボックス 6"/>
          <p:cNvSpPr txBox="1"/>
          <p:nvPr/>
        </p:nvSpPr>
        <p:spPr>
          <a:xfrm>
            <a:off x="106640" y="5495826"/>
            <a:ext cx="8286161" cy="1261884"/>
          </a:xfrm>
          <a:prstGeom prst="rect">
            <a:avLst/>
          </a:prstGeom>
          <a:noFill/>
        </p:spPr>
        <p:txBody>
          <a:bodyPr wrap="square" rtlCol="0">
            <a:spAutoFit/>
          </a:bodyPr>
          <a:lstStyle/>
          <a:p>
            <a:r>
              <a:rPr kumimoji="1" lang="ja-JP" altLang="en-US" sz="2000" dirty="0"/>
              <a:t>燃焼と土地利用変化による</a:t>
            </a:r>
            <a:r>
              <a:rPr kumimoji="1" lang="en-US" altLang="ja-JP" sz="2000" dirty="0"/>
              <a:t>CO2</a:t>
            </a:r>
            <a:r>
              <a:rPr kumimoji="1" lang="ja-JP" altLang="en-US" sz="2000" dirty="0"/>
              <a:t>排出を含まない場合も</a:t>
            </a:r>
            <a:r>
              <a:rPr kumimoji="1" lang="ja-JP" altLang="en-US" sz="2000" dirty="0" smtClean="0"/>
              <a:t>、</a:t>
            </a:r>
            <a:endParaRPr kumimoji="1" lang="en-US" altLang="ja-JP" sz="2000" dirty="0" smtClean="0"/>
          </a:p>
          <a:p>
            <a:r>
              <a:rPr kumimoji="1" lang="ja-JP" altLang="en-US" sz="2000" b="1" dirty="0" smtClean="0">
                <a:solidFill>
                  <a:srgbClr val="FF0000"/>
                </a:solidFill>
              </a:rPr>
              <a:t>輸入</a:t>
            </a:r>
            <a:r>
              <a:rPr kumimoji="1" lang="ja-JP" altLang="en-US" sz="2000" b="1" dirty="0">
                <a:solidFill>
                  <a:srgbClr val="FF0000"/>
                </a:solidFill>
              </a:rPr>
              <a:t>バイオマス燃料ではパリ協定の目的を達成できない。</a:t>
            </a:r>
            <a:endParaRPr kumimoji="1" lang="en-US" altLang="ja-JP" sz="2000" b="1" dirty="0">
              <a:solidFill>
                <a:srgbClr val="FF0000"/>
              </a:solidFill>
            </a:endParaRPr>
          </a:p>
          <a:p>
            <a:r>
              <a:rPr kumimoji="1" lang="en-US" altLang="ja-JP" dirty="0"/>
              <a:t>Even without CO2 emissions from combustion and land-use change, </a:t>
            </a:r>
            <a:r>
              <a:rPr kumimoji="1" lang="en-US" altLang="ja-JP" dirty="0">
                <a:solidFill>
                  <a:srgbClr val="FF0000"/>
                </a:solidFill>
              </a:rPr>
              <a:t>imported biomass fuels do not meet the objectives of the Paris Agreement.</a:t>
            </a:r>
            <a:endParaRPr kumimoji="1" lang="ja-JP" altLang="en-US" dirty="0">
              <a:solidFill>
                <a:srgbClr val="FF0000"/>
              </a:solidFill>
            </a:endParaRPr>
          </a:p>
        </p:txBody>
      </p:sp>
      <p:pic>
        <p:nvPicPr>
          <p:cNvPr id="8" name="コンテンツ プレースホルダー 7"/>
          <p:cNvPicPr>
            <a:picLocks noChangeAspect="1"/>
          </p:cNvPicPr>
          <p:nvPr/>
        </p:nvPicPr>
        <p:blipFill>
          <a:blip r:embed="rId2"/>
          <a:stretch>
            <a:fillRect/>
          </a:stretch>
        </p:blipFill>
        <p:spPr>
          <a:xfrm>
            <a:off x="-49292" y="979215"/>
            <a:ext cx="9280291" cy="4516611"/>
          </a:xfrm>
          <a:prstGeom prst="rect">
            <a:avLst/>
          </a:prstGeom>
        </p:spPr>
      </p:pic>
      <p:cxnSp>
        <p:nvCxnSpPr>
          <p:cNvPr id="10" name="直線矢印コネクタ 9"/>
          <p:cNvCxnSpPr/>
          <p:nvPr/>
        </p:nvCxnSpPr>
        <p:spPr>
          <a:xfrm>
            <a:off x="8686800" y="1563052"/>
            <a:ext cx="0" cy="1053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7560034" y="-39526"/>
            <a:ext cx="1910631" cy="1600438"/>
          </a:xfrm>
          <a:prstGeom prst="rect">
            <a:avLst/>
          </a:prstGeom>
          <a:noFill/>
          <a:ln>
            <a:solidFill>
              <a:schemeClr val="accent1">
                <a:shade val="50000"/>
              </a:schemeClr>
            </a:solidFill>
          </a:ln>
        </p:spPr>
        <p:txBody>
          <a:bodyPr wrap="square" rtlCol="0">
            <a:spAutoFit/>
          </a:bodyPr>
          <a:lstStyle/>
          <a:p>
            <a:r>
              <a:rPr lang="en-US" altLang="ja-JP" sz="1400" dirty="0"/>
              <a:t>Fossil fuels</a:t>
            </a:r>
          </a:p>
          <a:p>
            <a:r>
              <a:rPr lang="en-US" altLang="ja-JP" sz="1400" dirty="0" smtClean="0"/>
              <a:t>Combustion(non CO2)</a:t>
            </a:r>
            <a:endParaRPr lang="en-US" altLang="ja-JP" sz="1400" dirty="0"/>
          </a:p>
          <a:p>
            <a:r>
              <a:rPr lang="en-US" altLang="ja-JP" sz="1400" dirty="0"/>
              <a:t>Transportation</a:t>
            </a:r>
          </a:p>
          <a:p>
            <a:r>
              <a:rPr lang="en-US" altLang="ja-JP" sz="1400" dirty="0"/>
              <a:t>Processing</a:t>
            </a:r>
          </a:p>
          <a:p>
            <a:r>
              <a:rPr lang="en-US" altLang="ja-JP" sz="1400" dirty="0"/>
              <a:t>Cultivation</a:t>
            </a:r>
          </a:p>
          <a:p>
            <a:r>
              <a:rPr lang="en-US" altLang="ja-JP" sz="1400" dirty="0"/>
              <a:t>Renewable </a:t>
            </a:r>
            <a:r>
              <a:rPr lang="en-US" altLang="ja-JP" sz="1400" dirty="0" smtClean="0"/>
              <a:t>Energy</a:t>
            </a:r>
            <a:endParaRPr lang="en-US" altLang="ja-JP" sz="1400" dirty="0"/>
          </a:p>
        </p:txBody>
      </p:sp>
      <p:sp>
        <p:nvSpPr>
          <p:cNvPr id="17" name="テキスト ボックス 16">
            <a:extLst>
              <a:ext uri="{FF2B5EF4-FFF2-40B4-BE49-F238E27FC236}">
                <a16:creationId xmlns:a16="http://schemas.microsoft.com/office/drawing/2014/main" id="{0E65D4C5-6FBB-B24E-B714-2F7E0F1BCDE5}"/>
              </a:ext>
            </a:extLst>
          </p:cNvPr>
          <p:cNvSpPr txBox="1"/>
          <p:nvPr/>
        </p:nvSpPr>
        <p:spPr>
          <a:xfrm>
            <a:off x="980858" y="2452691"/>
            <a:ext cx="5108594" cy="523220"/>
          </a:xfrm>
          <a:prstGeom prst="rect">
            <a:avLst/>
          </a:prstGeom>
          <a:noFill/>
        </p:spPr>
        <p:txBody>
          <a:bodyPr wrap="square" rtlCol="0">
            <a:spAutoFit/>
          </a:bodyPr>
          <a:lstStyle/>
          <a:p>
            <a:r>
              <a:rPr lang="en-US" altLang="ja-JP" sz="1400" b="1" dirty="0" smtClean="0">
                <a:solidFill>
                  <a:srgbClr val="C00000"/>
                </a:solidFill>
              </a:rPr>
              <a:t>SD</a:t>
            </a:r>
            <a:r>
              <a:rPr lang="ja-JP" altLang="en-US" sz="1400" b="1" dirty="0">
                <a:solidFill>
                  <a:srgbClr val="C00000"/>
                </a:solidFill>
              </a:rPr>
              <a:t> </a:t>
            </a:r>
            <a:r>
              <a:rPr lang="en-US" altLang="ja-JP" sz="1400" b="1" dirty="0">
                <a:solidFill>
                  <a:srgbClr val="C00000"/>
                </a:solidFill>
              </a:rPr>
              <a:t>s</a:t>
            </a:r>
            <a:r>
              <a:rPr lang="en-US" altLang="ja-JP" sz="1400" b="1" dirty="0" smtClean="0">
                <a:solidFill>
                  <a:srgbClr val="C00000"/>
                </a:solidFill>
              </a:rPr>
              <a:t>cenario</a:t>
            </a:r>
            <a:r>
              <a:rPr lang="en-US" altLang="ja-JP" sz="1400" b="1" dirty="0">
                <a:solidFill>
                  <a:srgbClr val="C00000"/>
                </a:solidFill>
              </a:rPr>
              <a:t>: Achieving the full objectives of the Paris </a:t>
            </a:r>
            <a:r>
              <a:rPr lang="en-US" altLang="ja-JP" sz="1400" b="1" dirty="0" smtClean="0">
                <a:solidFill>
                  <a:srgbClr val="C00000"/>
                </a:solidFill>
              </a:rPr>
              <a:t>Agreement</a:t>
            </a:r>
            <a:endParaRPr kumimoji="1" lang="ja-JP" altLang="en-US" sz="1400" b="1" dirty="0">
              <a:solidFill>
                <a:srgbClr val="C00000"/>
              </a:solidFill>
            </a:endParaRPr>
          </a:p>
        </p:txBody>
      </p:sp>
      <p:sp>
        <p:nvSpPr>
          <p:cNvPr id="18" name="正方形/長方形 17"/>
          <p:cNvSpPr/>
          <p:nvPr/>
        </p:nvSpPr>
        <p:spPr>
          <a:xfrm>
            <a:off x="1244338" y="378700"/>
            <a:ext cx="7442462" cy="1200329"/>
          </a:xfrm>
          <a:prstGeom prst="rect">
            <a:avLst/>
          </a:prstGeom>
        </p:spPr>
        <p:txBody>
          <a:bodyPr wrap="square">
            <a:spAutoFit/>
          </a:bodyPr>
          <a:lstStyle/>
          <a:p>
            <a:r>
              <a:rPr kumimoji="1" lang="ja-JP" altLang="en-US" sz="2400" dirty="0"/>
              <a:t>木質バイオマスと化石燃料の</a:t>
            </a:r>
            <a:r>
              <a:rPr kumimoji="1" lang="en-US" altLang="ja-JP" sz="2400" dirty="0" smtClean="0"/>
              <a:t>GHG</a:t>
            </a:r>
          </a:p>
          <a:p>
            <a:r>
              <a:rPr lang="ja-JP" altLang="en-US" sz="2400" dirty="0" smtClean="0"/>
              <a:t>（</a:t>
            </a:r>
            <a:r>
              <a:rPr lang="ja-JP" altLang="en-US" sz="2400" dirty="0"/>
              <a:t>燃焼と土地利用変化を含まない）</a:t>
            </a:r>
            <a:r>
              <a:rPr lang="en-US" altLang="ja-JP" sz="2400" dirty="0"/>
              <a:t/>
            </a:r>
            <a:br>
              <a:rPr lang="en-US" altLang="ja-JP" sz="2400" dirty="0"/>
            </a:br>
            <a:endParaRPr lang="ja-JP" altLang="en-US" sz="2400" dirty="0"/>
          </a:p>
        </p:txBody>
      </p:sp>
    </p:spTree>
    <p:extLst>
      <p:ext uri="{BB962C8B-B14F-4D97-AF65-F5344CB8AC3E}">
        <p14:creationId xmlns:p14="http://schemas.microsoft.com/office/powerpoint/2010/main" val="242975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16140"/>
            <a:ext cx="7886700" cy="377320"/>
          </a:xfrm>
        </p:spPr>
        <p:txBody>
          <a:bodyPr>
            <a:normAutofit/>
          </a:bodyPr>
          <a:lstStyle/>
          <a:p>
            <a:pPr algn="ctr"/>
            <a:r>
              <a:rPr lang="ja-JP" altLang="en-US" sz="2000" b="1" dirty="0">
                <a:solidFill>
                  <a:schemeClr val="tx1"/>
                </a:solidFill>
              </a:rPr>
              <a:t>木材の燃焼による温室</a:t>
            </a:r>
            <a:r>
              <a:rPr lang="ja-JP" altLang="ja-JP" sz="2000" b="1" dirty="0">
                <a:solidFill>
                  <a:schemeClr val="tx1"/>
                </a:solidFill>
              </a:rPr>
              <a:t>効果ガス排出量</a:t>
            </a:r>
            <a:endParaRPr lang="ja-JP" altLang="en-US" sz="2000" dirty="0">
              <a:solidFill>
                <a:schemeClr val="tx1"/>
              </a:solidFill>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79864414"/>
              </p:ext>
            </p:extLst>
          </p:nvPr>
        </p:nvGraphicFramePr>
        <p:xfrm>
          <a:off x="273377" y="848410"/>
          <a:ext cx="8241973" cy="2758037"/>
        </p:xfrm>
        <a:graphic>
          <a:graphicData uri="http://schemas.openxmlformats.org/drawingml/2006/table">
            <a:tbl>
              <a:tblPr firstRow="1" firstCol="1" bandRow="1">
                <a:tableStyleId>{5C22544A-7EE6-4342-B048-85BDC9FD1C3A}</a:tableStyleId>
              </a:tblPr>
              <a:tblGrid>
                <a:gridCol w="1244783">
                  <a:extLst>
                    <a:ext uri="{9D8B030D-6E8A-4147-A177-3AD203B41FA5}">
                      <a16:colId xmlns:a16="http://schemas.microsoft.com/office/drawing/2014/main" val="228507238"/>
                    </a:ext>
                  </a:extLst>
                </a:gridCol>
                <a:gridCol w="1355569">
                  <a:extLst>
                    <a:ext uri="{9D8B030D-6E8A-4147-A177-3AD203B41FA5}">
                      <a16:colId xmlns:a16="http://schemas.microsoft.com/office/drawing/2014/main" val="2300352285"/>
                    </a:ext>
                  </a:extLst>
                </a:gridCol>
                <a:gridCol w="1519486">
                  <a:extLst>
                    <a:ext uri="{9D8B030D-6E8A-4147-A177-3AD203B41FA5}">
                      <a16:colId xmlns:a16="http://schemas.microsoft.com/office/drawing/2014/main" val="135009173"/>
                    </a:ext>
                  </a:extLst>
                </a:gridCol>
                <a:gridCol w="1410789">
                  <a:extLst>
                    <a:ext uri="{9D8B030D-6E8A-4147-A177-3AD203B41FA5}">
                      <a16:colId xmlns:a16="http://schemas.microsoft.com/office/drawing/2014/main" val="1318346389"/>
                    </a:ext>
                  </a:extLst>
                </a:gridCol>
                <a:gridCol w="1410025">
                  <a:extLst>
                    <a:ext uri="{9D8B030D-6E8A-4147-A177-3AD203B41FA5}">
                      <a16:colId xmlns:a16="http://schemas.microsoft.com/office/drawing/2014/main" val="3642988255"/>
                    </a:ext>
                  </a:extLst>
                </a:gridCol>
                <a:gridCol w="1301321">
                  <a:extLst>
                    <a:ext uri="{9D8B030D-6E8A-4147-A177-3AD203B41FA5}">
                      <a16:colId xmlns:a16="http://schemas.microsoft.com/office/drawing/2014/main" val="2592467517"/>
                    </a:ext>
                  </a:extLst>
                </a:gridCol>
              </a:tblGrid>
              <a:tr h="362241">
                <a:tc>
                  <a:txBody>
                    <a:bodyPr/>
                    <a:lstStyle/>
                    <a:p>
                      <a:pPr>
                        <a:lnSpc>
                          <a:spcPct val="107000"/>
                        </a:lnSpc>
                        <a:spcAft>
                          <a:spcPts val="0"/>
                        </a:spcAft>
                      </a:pPr>
                      <a:r>
                        <a:rPr lang="en-US" sz="1200" dirty="0">
                          <a:effectLst/>
                        </a:rPr>
                        <a:t> </a:t>
                      </a:r>
                      <a:endParaRPr lang="ja-JP" sz="12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gridSpan="5">
                  <a:txBody>
                    <a:bodyPr/>
                    <a:lstStyle/>
                    <a:p>
                      <a:pPr>
                        <a:lnSpc>
                          <a:spcPct val="107000"/>
                        </a:lnSpc>
                        <a:spcAft>
                          <a:spcPts val="0"/>
                        </a:spcAft>
                      </a:pPr>
                      <a:r>
                        <a:rPr lang="en-US" sz="1600" dirty="0">
                          <a:effectLst/>
                        </a:rPr>
                        <a:t>GHG</a:t>
                      </a:r>
                      <a:r>
                        <a:rPr lang="ja-JP" sz="1600" dirty="0">
                          <a:effectLst/>
                        </a:rPr>
                        <a:t>排出量</a:t>
                      </a:r>
                      <a:r>
                        <a:rPr lang="en-US" sz="1600" dirty="0">
                          <a:effectLst/>
                        </a:rPr>
                        <a:t> (1 TJ=278 MWh)</a:t>
                      </a:r>
                      <a:r>
                        <a:rPr lang="ja-JP" sz="1600" dirty="0">
                          <a:effectLst/>
                        </a:rPr>
                        <a:t>　　　　　　　　　 </a:t>
                      </a:r>
                      <a:r>
                        <a:rPr lang="ja-JP" altLang="en-US" sz="1600" dirty="0">
                          <a:effectLst/>
                        </a:rPr>
                        <a:t>　　　</a:t>
                      </a:r>
                      <a:r>
                        <a:rPr lang="ja-JP" sz="1600" dirty="0">
                          <a:effectLst/>
                        </a:rPr>
                        <a:t>単位：</a:t>
                      </a:r>
                      <a:r>
                        <a:rPr lang="en-US" sz="1600" dirty="0">
                          <a:effectLst/>
                        </a:rPr>
                        <a:t>kg CO</a:t>
                      </a:r>
                      <a:r>
                        <a:rPr lang="en-US" sz="1600" baseline="-25000" dirty="0">
                          <a:effectLst/>
                        </a:rPr>
                        <a:t>2</a:t>
                      </a:r>
                      <a:r>
                        <a:rPr lang="en-US" sz="1600" dirty="0">
                          <a:effectLst/>
                        </a:rPr>
                        <a:t>/TJ</a:t>
                      </a:r>
                      <a:endParaRPr lang="ja-JP" sz="16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40247769"/>
                  </a:ext>
                </a:extLst>
              </a:tr>
              <a:tr h="452742">
                <a:tc>
                  <a:txBody>
                    <a:bodyPr/>
                    <a:lstStyle/>
                    <a:p>
                      <a:pPr algn="ctr">
                        <a:lnSpc>
                          <a:spcPct val="107000"/>
                        </a:lnSpc>
                        <a:spcAft>
                          <a:spcPts val="0"/>
                        </a:spcAft>
                      </a:pPr>
                      <a:r>
                        <a:rPr lang="en-US" sz="1200" dirty="0">
                          <a:effectLst/>
                        </a:rPr>
                        <a:t> </a:t>
                      </a:r>
                      <a:endParaRPr lang="ja-JP" sz="12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ja-JP" altLang="en-US" sz="2000" dirty="0"/>
                        <a:t>天然ガス</a:t>
                      </a:r>
                      <a:r>
                        <a:rPr kumimoji="1" lang="en-US" altLang="ja-JP" sz="2000" kern="1200" dirty="0">
                          <a:solidFill>
                            <a:schemeClr val="dk1"/>
                          </a:solidFill>
                          <a:effectLst/>
                          <a:latin typeface="Calibri" panose="020F0502020204030204" pitchFamily="34" charset="0"/>
                          <a:ea typeface="ＭＳ 明朝" panose="02020609040205080304" pitchFamily="17" charset="-128"/>
                          <a:cs typeface="Times New Roman" panose="02020603050405020304" pitchFamily="18" charset="0"/>
                        </a:rPr>
                        <a:t>natural gas</a:t>
                      </a:r>
                      <a:endParaRPr kumimoji="1" lang="ja-JP" altLang="ja-JP" sz="2000" kern="1200" dirty="0">
                        <a:solidFill>
                          <a:schemeClr val="dk1"/>
                        </a:solidFill>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a:txBody>
                    <a:bodyPr/>
                    <a:lstStyle/>
                    <a:p>
                      <a:pPr algn="ctr">
                        <a:lnSpc>
                          <a:spcPct val="107000"/>
                        </a:lnSpc>
                        <a:spcAft>
                          <a:spcPts val="0"/>
                        </a:spcAft>
                      </a:pPr>
                      <a:r>
                        <a:rPr lang="ja-JP" sz="2000" dirty="0">
                          <a:effectLst/>
                        </a:rPr>
                        <a:t>瀝青炭</a:t>
                      </a:r>
                      <a:endParaRPr lang="en-US" altLang="ja-JP" sz="2000" dirty="0">
                        <a:effectLst/>
                      </a:endParaRPr>
                    </a:p>
                    <a:p>
                      <a:pPr algn="ctr">
                        <a:lnSpc>
                          <a:spcPct val="107000"/>
                        </a:lnSpc>
                        <a:spcAft>
                          <a:spcPts val="0"/>
                        </a:spcAft>
                      </a:pPr>
                      <a:r>
                        <a:rPr lang="en-US" altLang="ja-JP" sz="2000" dirty="0">
                          <a:effectLst/>
                          <a:latin typeface="Calibri" panose="020F0502020204030204" pitchFamily="34" charset="0"/>
                          <a:ea typeface="ＭＳ 明朝" panose="02020609040205080304" pitchFamily="17" charset="-128"/>
                          <a:cs typeface="Times New Roman" panose="02020603050405020304" pitchFamily="18" charset="0"/>
                        </a:rPr>
                        <a:t>bituminous coal</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a:txBody>
                    <a:bodyPr/>
                    <a:lstStyle/>
                    <a:p>
                      <a:pPr algn="ctr">
                        <a:lnSpc>
                          <a:spcPct val="107000"/>
                        </a:lnSpc>
                        <a:spcAft>
                          <a:spcPts val="0"/>
                        </a:spcAft>
                      </a:pPr>
                      <a:r>
                        <a:rPr lang="ja-JP" sz="2000" dirty="0">
                          <a:effectLst/>
                        </a:rPr>
                        <a:t>無煙炭</a:t>
                      </a:r>
                      <a:endParaRPr lang="en-US" altLang="ja-JP" sz="2000" dirty="0">
                        <a:effectLst/>
                      </a:endParaRPr>
                    </a:p>
                    <a:p>
                      <a:pPr algn="ctr">
                        <a:lnSpc>
                          <a:spcPct val="107000"/>
                        </a:lnSpc>
                        <a:spcAft>
                          <a:spcPts val="0"/>
                        </a:spcAft>
                      </a:pPr>
                      <a:r>
                        <a:rPr lang="en-US" altLang="ja-JP" sz="2000" dirty="0">
                          <a:effectLst/>
                          <a:latin typeface="Calibri" panose="020F0502020204030204" pitchFamily="34" charset="0"/>
                          <a:ea typeface="ＭＳ 明朝" panose="02020609040205080304" pitchFamily="17" charset="-128"/>
                          <a:cs typeface="Times New Roman" panose="02020603050405020304" pitchFamily="18" charset="0"/>
                        </a:rPr>
                        <a:t>anthracite coal</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a:txBody>
                    <a:bodyPr/>
                    <a:lstStyle/>
                    <a:p>
                      <a:pPr algn="ctr">
                        <a:lnSpc>
                          <a:spcPct val="107000"/>
                        </a:lnSpc>
                        <a:spcAft>
                          <a:spcPts val="0"/>
                        </a:spcAft>
                      </a:pPr>
                      <a:r>
                        <a:rPr lang="ja-JP" sz="2000" dirty="0">
                          <a:effectLst/>
                        </a:rPr>
                        <a:t>褐炭</a:t>
                      </a:r>
                      <a:endParaRPr lang="en-US" altLang="ja-JP" sz="2000" dirty="0">
                        <a:effectLst/>
                      </a:endParaRPr>
                    </a:p>
                    <a:p>
                      <a:pPr algn="ctr">
                        <a:lnSpc>
                          <a:spcPct val="107000"/>
                        </a:lnSpc>
                        <a:spcAft>
                          <a:spcPts val="0"/>
                        </a:spcAft>
                      </a:pPr>
                      <a:r>
                        <a:rPr kumimoji="1" lang="en-US" altLang="ja-JP" sz="2000" kern="1200" dirty="0">
                          <a:solidFill>
                            <a:schemeClr val="dk1"/>
                          </a:solidFill>
                          <a:effectLst/>
                          <a:latin typeface="Calibri" panose="020F0502020204030204" pitchFamily="34" charset="0"/>
                          <a:ea typeface="ＭＳ 明朝" panose="02020609040205080304" pitchFamily="17" charset="-128"/>
                          <a:cs typeface="Times New Roman" panose="02020603050405020304" pitchFamily="18" charset="0"/>
                        </a:rPr>
                        <a:t>lignite</a:t>
                      </a:r>
                    </a:p>
                  </a:txBody>
                  <a:tcPr marL="51435" marR="51435" marT="0" marB="0"/>
                </a:tc>
                <a:tc>
                  <a:txBody>
                    <a:bodyPr/>
                    <a:lstStyle/>
                    <a:p>
                      <a:pPr algn="ctr">
                        <a:lnSpc>
                          <a:spcPct val="107000"/>
                        </a:lnSpc>
                        <a:spcAft>
                          <a:spcPts val="0"/>
                        </a:spcAft>
                      </a:pPr>
                      <a:r>
                        <a:rPr lang="ja-JP" sz="2000" dirty="0">
                          <a:effectLst/>
                        </a:rPr>
                        <a:t>木材</a:t>
                      </a:r>
                      <a:endParaRPr lang="en-US" altLang="ja-JP" sz="2000" dirty="0">
                        <a:effectLst/>
                      </a:endParaRPr>
                    </a:p>
                    <a:p>
                      <a:pPr algn="ctr">
                        <a:lnSpc>
                          <a:spcPct val="107000"/>
                        </a:lnSpc>
                        <a:spcAft>
                          <a:spcPts val="0"/>
                        </a:spcAft>
                      </a:pPr>
                      <a:r>
                        <a:rPr lang="en-US" altLang="ja-JP" sz="2000" dirty="0">
                          <a:effectLst/>
                          <a:latin typeface="Calibri" panose="020F0502020204030204" pitchFamily="34" charset="0"/>
                          <a:ea typeface="ＭＳ 明朝" panose="02020609040205080304" pitchFamily="17" charset="-128"/>
                          <a:cs typeface="Times New Roman" panose="02020603050405020304" pitchFamily="18" charset="0"/>
                        </a:rPr>
                        <a:t>wood</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759327629"/>
                  </a:ext>
                </a:extLst>
              </a:tr>
              <a:tr h="452742">
                <a:tc>
                  <a:txBody>
                    <a:bodyPr/>
                    <a:lstStyle/>
                    <a:p>
                      <a:pPr>
                        <a:lnSpc>
                          <a:spcPct val="107000"/>
                        </a:lnSpc>
                        <a:spcAft>
                          <a:spcPts val="0"/>
                        </a:spcAft>
                      </a:pPr>
                      <a:r>
                        <a:rPr lang="ja-JP" sz="1400" dirty="0">
                          <a:effectLst/>
                        </a:rPr>
                        <a:t>二酸化炭素</a:t>
                      </a:r>
                      <a:r>
                        <a:rPr lang="ja-JP" altLang="en-US" sz="1400" dirty="0">
                          <a:effectLst/>
                        </a:rPr>
                        <a:t>　</a:t>
                      </a:r>
                      <a:r>
                        <a:rPr lang="en-US" altLang="ja-JP" sz="1400" dirty="0">
                          <a:effectLst/>
                        </a:rPr>
                        <a:t>CO2</a:t>
                      </a:r>
                      <a:r>
                        <a:rPr lang="ja-JP" altLang="en-US" sz="1400" dirty="0">
                          <a:effectLst/>
                        </a:rPr>
                        <a:t>　　　　</a:t>
                      </a:r>
                      <a:endParaRPr lang="ja-JP" sz="14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a:txBody>
                    <a:bodyPr/>
                    <a:lstStyle/>
                    <a:p>
                      <a:r>
                        <a:rPr lang="en-US" altLang="ja-JP" sz="2000" dirty="0"/>
                        <a:t>56,100</a:t>
                      </a:r>
                      <a:endParaRPr lang="ja-JP" altLang="en-US" sz="2000" dirty="0"/>
                    </a:p>
                  </a:txBody>
                  <a:tcPr marL="51435" marR="51435" marT="0" marB="0"/>
                </a:tc>
                <a:tc>
                  <a:txBody>
                    <a:bodyPr/>
                    <a:lstStyle/>
                    <a:p>
                      <a:pPr>
                        <a:lnSpc>
                          <a:spcPct val="107000"/>
                        </a:lnSpc>
                        <a:spcAft>
                          <a:spcPts val="0"/>
                        </a:spcAft>
                      </a:pPr>
                      <a:r>
                        <a:rPr lang="en-US" sz="2000" dirty="0">
                          <a:effectLst/>
                        </a:rPr>
                        <a:t>94,600</a:t>
                      </a:r>
                      <a:endParaRPr lang="ja-JP" sz="2000" dirty="0">
                        <a:effectLst/>
                      </a:endParaRPr>
                    </a:p>
                  </a:txBody>
                  <a:tcPr marL="51435" marR="51435" marT="0" marB="0"/>
                </a:tc>
                <a:tc>
                  <a:txBody>
                    <a:bodyPr/>
                    <a:lstStyle/>
                    <a:p>
                      <a:pPr>
                        <a:lnSpc>
                          <a:spcPct val="107000"/>
                        </a:lnSpc>
                        <a:spcAft>
                          <a:spcPts val="0"/>
                        </a:spcAft>
                      </a:pPr>
                      <a:r>
                        <a:rPr lang="en-US" sz="2000" dirty="0">
                          <a:effectLst/>
                        </a:rPr>
                        <a:t>98,300</a:t>
                      </a:r>
                      <a:endParaRPr lang="ja-JP" sz="2000" dirty="0">
                        <a:effectLst/>
                      </a:endParaRPr>
                    </a:p>
                  </a:txBody>
                  <a:tcPr marL="51435" marR="51435" marT="0" marB="0"/>
                </a:tc>
                <a:tc>
                  <a:txBody>
                    <a:bodyPr/>
                    <a:lstStyle/>
                    <a:p>
                      <a:pPr>
                        <a:lnSpc>
                          <a:spcPct val="107000"/>
                        </a:lnSpc>
                        <a:spcAft>
                          <a:spcPts val="0"/>
                        </a:spcAft>
                      </a:pPr>
                      <a:r>
                        <a:rPr lang="en-US" sz="2000" dirty="0">
                          <a:effectLst/>
                        </a:rPr>
                        <a:t>101,000</a:t>
                      </a:r>
                      <a:endParaRPr lang="ja-JP" sz="2000" dirty="0">
                        <a:effectLst/>
                      </a:endParaRPr>
                    </a:p>
                  </a:txBody>
                  <a:tcPr marL="51435" marR="51435" marT="0" marB="0"/>
                </a:tc>
                <a:tc>
                  <a:txBody>
                    <a:bodyPr/>
                    <a:lstStyle/>
                    <a:p>
                      <a:pPr>
                        <a:lnSpc>
                          <a:spcPct val="107000"/>
                        </a:lnSpc>
                        <a:spcAft>
                          <a:spcPts val="0"/>
                        </a:spcAft>
                      </a:pPr>
                      <a:r>
                        <a:rPr lang="en-US" sz="2000" dirty="0">
                          <a:effectLst/>
                        </a:rPr>
                        <a:t>112,000</a:t>
                      </a:r>
                      <a:endParaRPr lang="ja-JP" sz="2000" dirty="0">
                        <a:effectLst/>
                      </a:endParaRPr>
                    </a:p>
                  </a:txBody>
                  <a:tcPr marL="51435" marR="51435" marT="0" marB="0"/>
                </a:tc>
                <a:extLst>
                  <a:ext uri="{0D108BD9-81ED-4DB2-BD59-A6C34878D82A}">
                    <a16:rowId xmlns:a16="http://schemas.microsoft.com/office/drawing/2014/main" val="1436067832"/>
                  </a:ext>
                </a:extLst>
              </a:tr>
              <a:tr h="452742">
                <a:tc>
                  <a:txBody>
                    <a:bodyPr/>
                    <a:lstStyle/>
                    <a:p>
                      <a:pPr>
                        <a:lnSpc>
                          <a:spcPct val="107000"/>
                        </a:lnSpc>
                        <a:spcAft>
                          <a:spcPts val="0"/>
                        </a:spcAft>
                      </a:pPr>
                      <a:r>
                        <a:rPr lang="ja-JP" sz="1400" dirty="0">
                          <a:effectLst/>
                        </a:rPr>
                        <a:t>メタン</a:t>
                      </a:r>
                      <a:r>
                        <a:rPr lang="ja-JP" altLang="en-US" sz="1400" dirty="0">
                          <a:effectLst/>
                        </a:rPr>
                        <a:t>　　　　</a:t>
                      </a:r>
                      <a:r>
                        <a:rPr lang="en-US" altLang="ja-JP" sz="1400" dirty="0">
                          <a:effectLst/>
                        </a:rPr>
                        <a:t>CH4</a:t>
                      </a:r>
                    </a:p>
                  </a:txBody>
                  <a:tcPr marL="51435" marR="51435" marT="0" marB="0"/>
                </a:tc>
                <a:tc>
                  <a:txBody>
                    <a:bodyPr/>
                    <a:lstStyle/>
                    <a:p>
                      <a:r>
                        <a:rPr lang="ja-JP" altLang="en-US" sz="2000" dirty="0"/>
                        <a:t>１</a:t>
                      </a:r>
                    </a:p>
                  </a:txBody>
                  <a:tcPr marL="51435" marR="51435" marT="0" marB="0"/>
                </a:tc>
                <a:tc>
                  <a:txBody>
                    <a:bodyPr/>
                    <a:lstStyle/>
                    <a:p>
                      <a:pPr>
                        <a:lnSpc>
                          <a:spcPct val="107000"/>
                        </a:lnSpc>
                        <a:spcAft>
                          <a:spcPts val="0"/>
                        </a:spcAft>
                      </a:pPr>
                      <a:r>
                        <a:rPr lang="en-US" sz="2000" dirty="0">
                          <a:effectLst/>
                        </a:rPr>
                        <a:t>1</a:t>
                      </a:r>
                      <a:endParaRPr lang="ja-JP" sz="2000" dirty="0">
                        <a:effectLst/>
                      </a:endParaRPr>
                    </a:p>
                  </a:txBody>
                  <a:tcPr marL="51435" marR="51435" marT="0" marB="0"/>
                </a:tc>
                <a:tc>
                  <a:txBody>
                    <a:bodyPr/>
                    <a:lstStyle/>
                    <a:p>
                      <a:pPr>
                        <a:lnSpc>
                          <a:spcPct val="107000"/>
                        </a:lnSpc>
                        <a:spcAft>
                          <a:spcPts val="0"/>
                        </a:spcAft>
                      </a:pPr>
                      <a:r>
                        <a:rPr lang="en-US" sz="2000" dirty="0">
                          <a:effectLst/>
                        </a:rPr>
                        <a:t>1</a:t>
                      </a:r>
                      <a:endParaRPr lang="ja-JP" sz="2000" dirty="0">
                        <a:effectLst/>
                      </a:endParaRPr>
                    </a:p>
                  </a:txBody>
                  <a:tcPr marL="51435" marR="51435" marT="0" marB="0"/>
                </a:tc>
                <a:tc>
                  <a:txBody>
                    <a:bodyPr/>
                    <a:lstStyle/>
                    <a:p>
                      <a:pPr>
                        <a:lnSpc>
                          <a:spcPct val="107000"/>
                        </a:lnSpc>
                        <a:spcAft>
                          <a:spcPts val="0"/>
                        </a:spcAft>
                      </a:pPr>
                      <a:r>
                        <a:rPr lang="en-US" sz="2000" dirty="0">
                          <a:effectLst/>
                        </a:rPr>
                        <a:t>1</a:t>
                      </a:r>
                      <a:endParaRPr lang="ja-JP" sz="2000" dirty="0">
                        <a:effectLst/>
                      </a:endParaRPr>
                    </a:p>
                  </a:txBody>
                  <a:tcPr marL="51435" marR="51435" marT="0" marB="0"/>
                </a:tc>
                <a:tc>
                  <a:txBody>
                    <a:bodyPr/>
                    <a:lstStyle/>
                    <a:p>
                      <a:pPr>
                        <a:lnSpc>
                          <a:spcPct val="107000"/>
                        </a:lnSpc>
                        <a:spcAft>
                          <a:spcPts val="0"/>
                        </a:spcAft>
                      </a:pPr>
                      <a:r>
                        <a:rPr lang="en-US" sz="2000" dirty="0">
                          <a:effectLst/>
                        </a:rPr>
                        <a:t>30</a:t>
                      </a:r>
                      <a:endParaRPr lang="ja-JP" sz="2000" dirty="0">
                        <a:effectLst/>
                      </a:endParaRPr>
                    </a:p>
                  </a:txBody>
                  <a:tcPr marL="51435" marR="51435" marT="0" marB="0"/>
                </a:tc>
                <a:extLst>
                  <a:ext uri="{0D108BD9-81ED-4DB2-BD59-A6C34878D82A}">
                    <a16:rowId xmlns:a16="http://schemas.microsoft.com/office/drawing/2014/main" val="1720585328"/>
                  </a:ext>
                </a:extLst>
              </a:tr>
              <a:tr h="504258">
                <a:tc>
                  <a:txBody>
                    <a:bodyPr/>
                    <a:lstStyle/>
                    <a:p>
                      <a:pPr>
                        <a:lnSpc>
                          <a:spcPct val="107000"/>
                        </a:lnSpc>
                        <a:spcAft>
                          <a:spcPts val="0"/>
                        </a:spcAft>
                      </a:pPr>
                      <a:r>
                        <a:rPr lang="ja-JP" sz="1400" dirty="0">
                          <a:effectLst/>
                        </a:rPr>
                        <a:t>亜酸化窒素</a:t>
                      </a:r>
                      <a:r>
                        <a:rPr lang="ja-JP" altLang="en-US" sz="1400" dirty="0">
                          <a:effectLst/>
                        </a:rPr>
                        <a:t>　　</a:t>
                      </a:r>
                      <a:r>
                        <a:rPr lang="en-US" altLang="ja-JP" sz="1400" dirty="0">
                          <a:effectLst/>
                        </a:rPr>
                        <a:t>N</a:t>
                      </a:r>
                      <a:r>
                        <a:rPr lang="ja-JP" altLang="en-US" sz="1400" dirty="0">
                          <a:effectLst/>
                        </a:rPr>
                        <a:t>２</a:t>
                      </a:r>
                      <a:r>
                        <a:rPr lang="en-US" altLang="ja-JP" sz="1400" dirty="0">
                          <a:effectLst/>
                        </a:rPr>
                        <a:t>O</a:t>
                      </a:r>
                      <a:endParaRPr lang="ja-JP" sz="14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a:txBody>
                    <a:bodyPr/>
                    <a:lstStyle/>
                    <a:p>
                      <a:r>
                        <a:rPr lang="en-US" altLang="ja-JP" sz="2000" dirty="0"/>
                        <a:t>0.1</a:t>
                      </a:r>
                      <a:endParaRPr lang="ja-JP" altLang="en-US" sz="2000" dirty="0"/>
                    </a:p>
                  </a:txBody>
                  <a:tcPr marL="51435" marR="51435" marT="0" marB="0"/>
                </a:tc>
                <a:tc>
                  <a:txBody>
                    <a:bodyPr/>
                    <a:lstStyle/>
                    <a:p>
                      <a:pPr>
                        <a:lnSpc>
                          <a:spcPct val="107000"/>
                        </a:lnSpc>
                        <a:spcAft>
                          <a:spcPts val="0"/>
                        </a:spcAft>
                      </a:pPr>
                      <a:r>
                        <a:rPr lang="en-US" sz="2000" dirty="0">
                          <a:effectLst/>
                        </a:rPr>
                        <a:t>1.5</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a:txBody>
                    <a:bodyPr/>
                    <a:lstStyle/>
                    <a:p>
                      <a:pPr>
                        <a:lnSpc>
                          <a:spcPct val="107000"/>
                        </a:lnSpc>
                        <a:spcAft>
                          <a:spcPts val="0"/>
                        </a:spcAft>
                      </a:pPr>
                      <a:r>
                        <a:rPr lang="en-US" sz="2000" dirty="0">
                          <a:effectLst/>
                        </a:rPr>
                        <a:t>1.5</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a:txBody>
                    <a:bodyPr/>
                    <a:lstStyle/>
                    <a:p>
                      <a:pPr>
                        <a:lnSpc>
                          <a:spcPct val="107000"/>
                        </a:lnSpc>
                        <a:spcAft>
                          <a:spcPts val="0"/>
                        </a:spcAft>
                      </a:pPr>
                      <a:r>
                        <a:rPr lang="en-US" sz="2000" dirty="0">
                          <a:effectLst/>
                        </a:rPr>
                        <a:t>1.5</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tc>
                  <a:txBody>
                    <a:bodyPr/>
                    <a:lstStyle/>
                    <a:p>
                      <a:pPr>
                        <a:lnSpc>
                          <a:spcPct val="107000"/>
                        </a:lnSpc>
                        <a:spcAft>
                          <a:spcPts val="0"/>
                        </a:spcAft>
                      </a:pPr>
                      <a:r>
                        <a:rPr lang="en-US" sz="2000" dirty="0">
                          <a:effectLst/>
                        </a:rPr>
                        <a:t>4</a:t>
                      </a:r>
                      <a:endParaRPr lang="ja-JP" sz="2000" dirty="0">
                        <a:effectLst/>
                        <a:latin typeface="Calibri" panose="020F0502020204030204" pitchFamily="34" charset="0"/>
                        <a:ea typeface="ＭＳ 明朝" panose="02020609040205080304" pitchFamily="17" charset="-128"/>
                        <a:cs typeface="Times New Roman" panose="02020603050405020304" pitchFamily="18" charset="0"/>
                      </a:endParaRPr>
                    </a:p>
                  </a:txBody>
                  <a:tcPr marL="51435" marR="51435" marT="0" marB="0"/>
                </a:tc>
                <a:extLst>
                  <a:ext uri="{0D108BD9-81ED-4DB2-BD59-A6C34878D82A}">
                    <a16:rowId xmlns:a16="http://schemas.microsoft.com/office/drawing/2014/main" val="1904865287"/>
                  </a:ext>
                </a:extLst>
              </a:tr>
            </a:tbl>
          </a:graphicData>
        </a:graphic>
      </p:graphicFrame>
      <p:sp>
        <p:nvSpPr>
          <p:cNvPr id="8" name="Rectangle 1"/>
          <p:cNvSpPr>
            <a:spLocks noChangeArrowheads="1"/>
          </p:cNvSpPr>
          <p:nvPr/>
        </p:nvSpPr>
        <p:spPr bwMode="auto">
          <a:xfrm>
            <a:off x="6455150" y="3620009"/>
            <a:ext cx="2060200" cy="23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algn="r" defTabSz="685800" eaLnBrk="0" fontAlgn="base" hangingPunct="0">
              <a:spcBef>
                <a:spcPct val="0"/>
              </a:spcBef>
              <a:spcAft>
                <a:spcPct val="0"/>
              </a:spcAft>
            </a:pPr>
            <a:r>
              <a:rPr lang="ja-JP" altLang="en-US" sz="1100" dirty="0">
                <a:latin typeface="ＭＳ ゴシック" panose="020B0609070205080204" pitchFamily="49" charset="-128"/>
                <a:ea typeface="ＭＳ ゴシック" panose="020B0609070205080204" pitchFamily="49" charset="-128"/>
                <a:cs typeface="ＭＳ 明朝" panose="02020609040205080304" pitchFamily="17" charset="-128"/>
              </a:rPr>
              <a:t>出典</a:t>
            </a:r>
            <a:r>
              <a:rPr lang="en-US" altLang="ja-JP" sz="1100" dirty="0">
                <a:latin typeface="ＭＳ ゴシック" panose="020B0609070205080204" pitchFamily="49" charset="-128"/>
                <a:ea typeface="ＭＳ ゴシック" panose="020B0609070205080204" pitchFamily="49" charset="-128"/>
                <a:cs typeface="ＭＳ 明朝" panose="02020609040205080304" pitchFamily="17" charset="-128"/>
              </a:rPr>
              <a:t>:</a:t>
            </a:r>
            <a:r>
              <a:rPr lang="ja-JP" altLang="en-US" sz="1100" dirty="0">
                <a:latin typeface="ＭＳ ゴシック" panose="020B0609070205080204" pitchFamily="49" charset="-128"/>
                <a:ea typeface="ＭＳ ゴシック" panose="020B0609070205080204" pitchFamily="49" charset="-128"/>
                <a:cs typeface="ＭＳ 明朝" panose="02020609040205080304" pitchFamily="17" charset="-128"/>
              </a:rPr>
              <a:t>チャタムハウス</a:t>
            </a:r>
            <a:r>
              <a:rPr lang="en-US" altLang="ja-JP" sz="1100" dirty="0">
                <a:latin typeface="ＭＳ ゴシック" panose="020B0609070205080204" pitchFamily="49" charset="-128"/>
                <a:ea typeface="ＭＳ ゴシック" panose="020B0609070205080204" pitchFamily="49" charset="-128"/>
                <a:cs typeface="ＭＳ 明朝" panose="02020609040205080304" pitchFamily="17" charset="-128"/>
              </a:rPr>
              <a:t>,2017</a:t>
            </a:r>
            <a:r>
              <a:rPr lang="ja-JP" altLang="en-US" sz="1100" dirty="0">
                <a:latin typeface="ＭＳ ゴシック" panose="020B0609070205080204" pitchFamily="49" charset="-128"/>
                <a:ea typeface="ＭＳ ゴシック" panose="020B0609070205080204" pitchFamily="49" charset="-128"/>
                <a:cs typeface="ＭＳ 明朝" panose="02020609040205080304" pitchFamily="17" charset="-128"/>
              </a:rPr>
              <a:t>年</a:t>
            </a:r>
            <a:endParaRPr lang="ja-JP" altLang="en-US" sz="1100" dirty="0">
              <a:latin typeface="Arial" panose="020B0604020202020204" pitchFamily="34" charset="0"/>
            </a:endParaRPr>
          </a:p>
        </p:txBody>
      </p:sp>
      <p:sp>
        <p:nvSpPr>
          <p:cNvPr id="9" name="テキスト ボックス 8"/>
          <p:cNvSpPr txBox="1"/>
          <p:nvPr/>
        </p:nvSpPr>
        <p:spPr>
          <a:xfrm>
            <a:off x="94268" y="3986251"/>
            <a:ext cx="9049732" cy="2800767"/>
          </a:xfrm>
          <a:prstGeom prst="rect">
            <a:avLst/>
          </a:prstGeom>
          <a:noFill/>
        </p:spPr>
        <p:txBody>
          <a:bodyPr wrap="square" rtlCol="0">
            <a:spAutoFit/>
          </a:bodyPr>
          <a:lstStyle/>
          <a:p>
            <a:r>
              <a:rPr lang="ja-JP" altLang="ja-JP" sz="2000" dirty="0"/>
              <a:t>木質</a:t>
            </a:r>
            <a:r>
              <a:rPr lang="ja-JP" altLang="en-US" sz="2000" dirty="0"/>
              <a:t>バイオマスの燃焼による</a:t>
            </a:r>
            <a:r>
              <a:rPr lang="en-US" altLang="ja-JP" sz="2000" dirty="0"/>
              <a:t>CO2</a:t>
            </a:r>
            <a:r>
              <a:rPr lang="ja-JP" altLang="ja-JP" sz="2000" dirty="0"/>
              <a:t>排出量は</a:t>
            </a:r>
            <a:r>
              <a:rPr lang="ja-JP" altLang="en-US" sz="2000" dirty="0"/>
              <a:t>石炭</a:t>
            </a:r>
            <a:r>
              <a:rPr lang="ja-JP" altLang="ja-JP" sz="2000" dirty="0"/>
              <a:t>よりも多く、天然ガスの倍。</a:t>
            </a:r>
            <a:endParaRPr lang="en-US" altLang="ja-JP" sz="2000" dirty="0"/>
          </a:p>
          <a:p>
            <a:r>
              <a:rPr lang="ja-JP" altLang="ja-JP" sz="2000" b="1" u="sng" dirty="0"/>
              <a:t>炭素排出係数</a:t>
            </a:r>
            <a:r>
              <a:rPr lang="ja-JP" altLang="en-US" sz="2000" b="1" u="sng" dirty="0"/>
              <a:t>　</a:t>
            </a:r>
            <a:r>
              <a:rPr lang="ja-JP" altLang="en-US" sz="2000" b="1" u="sng" dirty="0">
                <a:solidFill>
                  <a:srgbClr val="FF0000"/>
                </a:solidFill>
              </a:rPr>
              <a:t>木材：</a:t>
            </a:r>
            <a:r>
              <a:rPr lang="en-US" altLang="ja-JP" sz="2000" b="1" u="sng" dirty="0">
                <a:solidFill>
                  <a:srgbClr val="FF0000"/>
                </a:solidFill>
              </a:rPr>
              <a:t>29.6 t-c/TJ</a:t>
            </a:r>
            <a:r>
              <a:rPr lang="ja-JP" altLang="en-US" sz="2000" b="1" u="sng" dirty="0">
                <a:solidFill>
                  <a:srgbClr val="FF0000"/>
                </a:solidFill>
              </a:rPr>
              <a:t>　</a:t>
            </a:r>
            <a:r>
              <a:rPr lang="ja-JP" altLang="ja-JP" sz="2000" b="1" u="sng" dirty="0">
                <a:solidFill>
                  <a:srgbClr val="FF0000"/>
                </a:solidFill>
              </a:rPr>
              <a:t>石炭</a:t>
            </a:r>
            <a:r>
              <a:rPr lang="ja-JP" altLang="en-US" sz="2000" b="1" u="sng" dirty="0">
                <a:solidFill>
                  <a:srgbClr val="FF0000"/>
                </a:solidFill>
              </a:rPr>
              <a:t>：</a:t>
            </a:r>
            <a:r>
              <a:rPr lang="en-US" altLang="ja-JP" sz="2000" b="1" u="sng" dirty="0">
                <a:solidFill>
                  <a:srgbClr val="FF0000"/>
                </a:solidFill>
              </a:rPr>
              <a:t>24.3t-c/TJ</a:t>
            </a:r>
          </a:p>
          <a:p>
            <a:r>
              <a:rPr lang="ja-JP" altLang="ja-JP" sz="1600" dirty="0"/>
              <a:t>国立環境研究所「日本国温室効果ガスインベントリ報告書（</a:t>
            </a:r>
            <a:r>
              <a:rPr lang="en-US" altLang="ja-JP" sz="1600" dirty="0"/>
              <a:t>2021</a:t>
            </a:r>
            <a:r>
              <a:rPr lang="ja-JP" altLang="ja-JP" sz="1600" dirty="0"/>
              <a:t>年）」</a:t>
            </a:r>
            <a:r>
              <a:rPr lang="en-US" altLang="ja-JP" sz="1600" dirty="0"/>
              <a:t> p3-16</a:t>
            </a:r>
            <a:endParaRPr lang="ja-JP" altLang="ja-JP" sz="1600" dirty="0"/>
          </a:p>
          <a:p>
            <a:r>
              <a:rPr lang="en-US" altLang="ja-JP" sz="1600" u="sng" dirty="0">
                <a:hlinkClick r:id="rId2"/>
              </a:rPr>
              <a:t>http://www.nies.go.jp/gio/archive/nir/jqjm1000000x4g42-att/NIR-JPN-2021-v3.0_J_GIOweb.pdf</a:t>
            </a:r>
            <a:endParaRPr lang="en-US" altLang="ja-JP" sz="1600" u="sng" dirty="0"/>
          </a:p>
          <a:p>
            <a:endParaRPr lang="en-US" altLang="ja-JP" sz="1600" dirty="0"/>
          </a:p>
          <a:p>
            <a:r>
              <a:rPr lang="en-US" altLang="ja-JP" sz="1600" dirty="0"/>
              <a:t>Combustion of woody biomass fuels produces more CO2 than coal and twice as much as natural gas.</a:t>
            </a:r>
            <a:endParaRPr lang="ja-JP" altLang="ja-JP" sz="1600" dirty="0"/>
          </a:p>
          <a:p>
            <a:r>
              <a:rPr lang="en-US" altLang="ja-JP" sz="2000" u="sng" dirty="0">
                <a:solidFill>
                  <a:srgbClr val="FF0000"/>
                </a:solidFill>
              </a:rPr>
              <a:t>carbon emission factor</a:t>
            </a:r>
            <a:r>
              <a:rPr lang="ja-JP" altLang="en-US" sz="2000" u="sng" dirty="0">
                <a:solidFill>
                  <a:srgbClr val="FF0000"/>
                </a:solidFill>
              </a:rPr>
              <a:t>　</a:t>
            </a:r>
            <a:endParaRPr lang="en-US" altLang="ja-JP" sz="2000" u="sng" dirty="0">
              <a:solidFill>
                <a:srgbClr val="FF0000"/>
              </a:solidFill>
            </a:endParaRPr>
          </a:p>
          <a:p>
            <a:r>
              <a:rPr lang="en-US" altLang="ja-JP" sz="2000" u="sng" dirty="0">
                <a:solidFill>
                  <a:srgbClr val="FF0000"/>
                </a:solidFill>
              </a:rPr>
              <a:t>Wood: 29.6 t-c/TJ</a:t>
            </a:r>
            <a:r>
              <a:rPr lang="ja-JP" altLang="en-US" sz="2000" u="sng" dirty="0">
                <a:solidFill>
                  <a:srgbClr val="FF0000"/>
                </a:solidFill>
              </a:rPr>
              <a:t>　</a:t>
            </a:r>
            <a:r>
              <a:rPr lang="en-US" altLang="ja-JP" sz="2000" u="sng" dirty="0">
                <a:solidFill>
                  <a:srgbClr val="FF0000"/>
                </a:solidFill>
              </a:rPr>
              <a:t>Coal: 24.3 t-c/TJ</a:t>
            </a:r>
            <a:endParaRPr lang="ja-JP" altLang="ja-JP" sz="2000" u="sng" dirty="0">
              <a:solidFill>
                <a:srgbClr val="FF0000"/>
              </a:solidFill>
            </a:endParaRPr>
          </a:p>
        </p:txBody>
      </p:sp>
    </p:spTree>
    <p:extLst>
      <p:ext uri="{BB962C8B-B14F-4D97-AF65-F5344CB8AC3E}">
        <p14:creationId xmlns:p14="http://schemas.microsoft.com/office/powerpoint/2010/main" val="406256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1CA081B1-C7FD-0541-B328-227DA56BB733}"/>
              </a:ext>
            </a:extLst>
          </p:cNvPr>
          <p:cNvSpPr txBox="1"/>
          <p:nvPr/>
        </p:nvSpPr>
        <p:spPr>
          <a:xfrm>
            <a:off x="305990" y="791968"/>
            <a:ext cx="8838009" cy="1645090"/>
          </a:xfrm>
          <a:prstGeom prst="rect">
            <a:avLst/>
          </a:prstGeom>
          <a:solidFill>
            <a:schemeClr val="accent1">
              <a:lumMod val="20000"/>
              <a:lumOff val="80000"/>
              <a:alpha val="50000"/>
            </a:schemeClr>
          </a:solidFill>
          <a:ln w="19050">
            <a:noFill/>
          </a:ln>
        </p:spPr>
        <p:txBody>
          <a:bodyPr wrap="square" tIns="108000" bIns="81000" rtlCol="0">
            <a:spAutoFit/>
          </a:bodyPr>
          <a:lstStyle/>
          <a:p>
            <a:pPr marL="257168" indent="-257168">
              <a:spcAft>
                <a:spcPts val="900"/>
              </a:spcAft>
              <a:buFont typeface="Arial" panose="020B0604020202020204" pitchFamily="34" charset="0"/>
              <a:buChar char="•"/>
            </a:pPr>
            <a:r>
              <a:rPr kumimoji="1" lang="en-US" altLang="ja-JP" b="1" dirty="0">
                <a:latin typeface="MS PGothic" panose="020B0600070205080204" pitchFamily="34" charset="-128"/>
                <a:ea typeface="MS PGothic" panose="020B0600070205080204" pitchFamily="34" charset="-128"/>
              </a:rPr>
              <a:t>GHG</a:t>
            </a:r>
            <a:r>
              <a:rPr kumimoji="1" lang="ja-JP" altLang="en-US" b="1" dirty="0">
                <a:latin typeface="MS PGothic" panose="020B0600070205080204" pitchFamily="34" charset="-128"/>
                <a:ea typeface="MS PGothic" panose="020B0600070205080204" pitchFamily="34" charset="-128"/>
              </a:rPr>
              <a:t> </a:t>
            </a:r>
            <a:r>
              <a:rPr kumimoji="1" lang="en-US" altLang="ja-JP" b="1" dirty="0">
                <a:latin typeface="MS PGothic" panose="020B0600070205080204" pitchFamily="34" charset="-128"/>
                <a:ea typeface="MS PGothic" panose="020B0600070205080204" pitchFamily="34" charset="-128"/>
              </a:rPr>
              <a:t>emissions from burning wood fuels are greater than those from coal.</a:t>
            </a:r>
          </a:p>
          <a:p>
            <a:pPr marL="257168" indent="-257168">
              <a:spcAft>
                <a:spcPts val="900"/>
              </a:spcAft>
              <a:buFont typeface="Arial" panose="020B0604020202020204" pitchFamily="34" charset="0"/>
              <a:buChar char="•"/>
            </a:pPr>
            <a:r>
              <a:rPr kumimoji="1" lang="en-US" altLang="ja-JP" b="1" dirty="0">
                <a:latin typeface="MS PGothic" panose="020B0600070205080204" pitchFamily="34" charset="-128"/>
                <a:ea typeface="MS PGothic" panose="020B0600070205080204" pitchFamily="34" charset="-128"/>
              </a:rPr>
              <a:t>GHG emissions associated with land-use conversion from natural forests are very high.</a:t>
            </a:r>
          </a:p>
          <a:p>
            <a:pPr marL="257168" indent="-257168">
              <a:spcAft>
                <a:spcPts val="900"/>
              </a:spcAft>
              <a:buFont typeface="Arial" panose="020B0604020202020204" pitchFamily="34" charset="0"/>
              <a:buChar char="•"/>
            </a:pPr>
            <a:r>
              <a:rPr kumimoji="1" lang="ja-JP" altLang="en-US" b="1" dirty="0">
                <a:latin typeface="MS PGothic" panose="020B0600070205080204" pitchFamily="34" charset="-128"/>
                <a:ea typeface="MS PGothic" panose="020B0600070205080204" pitchFamily="34" charset="-128"/>
              </a:rPr>
              <a:t>木質燃料の燃焼に伴う温室効果ガス（</a:t>
            </a:r>
            <a:r>
              <a:rPr kumimoji="1" lang="en-US" altLang="ja-JP" b="1" dirty="0">
                <a:latin typeface="MS PGothic" panose="020B0600070205080204" pitchFamily="34" charset="-128"/>
                <a:ea typeface="MS PGothic" panose="020B0600070205080204" pitchFamily="34" charset="-128"/>
              </a:rPr>
              <a:t>GHG</a:t>
            </a:r>
            <a:r>
              <a:rPr kumimoji="1" lang="ja-JP" altLang="en-US" b="1" dirty="0">
                <a:latin typeface="MS PGothic" panose="020B0600070205080204" pitchFamily="34" charset="-128"/>
                <a:ea typeface="MS PGothic" panose="020B0600070205080204" pitchFamily="34" charset="-128"/>
              </a:rPr>
              <a:t>）排出量は、石炭よりも多い。</a:t>
            </a:r>
            <a:endParaRPr kumimoji="1" lang="en-US" altLang="ja-JP" dirty="0">
              <a:latin typeface="MS PGothic" panose="020B0600070205080204" pitchFamily="34" charset="-128"/>
              <a:ea typeface="MS PGothic" panose="020B0600070205080204" pitchFamily="34" charset="-128"/>
            </a:endParaRPr>
          </a:p>
          <a:p>
            <a:pPr marL="257168" indent="-257168">
              <a:spcAft>
                <a:spcPts val="900"/>
              </a:spcAft>
              <a:buFont typeface="Arial" panose="020B0604020202020204" pitchFamily="34" charset="0"/>
              <a:buChar char="•"/>
            </a:pPr>
            <a:r>
              <a:rPr kumimoji="1" lang="ja-JP" altLang="en-US" b="1" dirty="0">
                <a:latin typeface="MS PGothic" panose="020B0600070205080204" pitchFamily="34" charset="-128"/>
                <a:ea typeface="MS PGothic" panose="020B0600070205080204" pitchFamily="34" charset="-128"/>
              </a:rPr>
              <a:t>天然林からの土地利用転換を伴う場合は</a:t>
            </a:r>
            <a:r>
              <a:rPr kumimoji="1" lang="ja-JP" altLang="en-US" dirty="0">
                <a:latin typeface="MS PGothic" panose="020B0600070205080204" pitchFamily="34" charset="-128"/>
                <a:ea typeface="MS PGothic" panose="020B0600070205080204" pitchFamily="34" charset="-128"/>
              </a:rPr>
              <a:t>、</a:t>
            </a:r>
            <a:r>
              <a:rPr kumimoji="1" lang="en-US" altLang="ja-JP" b="1" dirty="0">
                <a:latin typeface="MS PGothic" panose="020B0600070205080204" pitchFamily="34" charset="-128"/>
                <a:ea typeface="MS PGothic" panose="020B0600070205080204" pitchFamily="34" charset="-128"/>
              </a:rPr>
              <a:t>GHG</a:t>
            </a:r>
            <a:r>
              <a:rPr kumimoji="1" lang="ja-JP" altLang="en-US" b="1" dirty="0">
                <a:latin typeface="MS PGothic" panose="020B0600070205080204" pitchFamily="34" charset="-128"/>
                <a:ea typeface="MS PGothic" panose="020B0600070205080204" pitchFamily="34" charset="-128"/>
              </a:rPr>
              <a:t>排出量が非常に多くなる</a:t>
            </a:r>
            <a:r>
              <a:rPr kumimoji="1" lang="ja-JP" altLang="en-US" dirty="0">
                <a:latin typeface="MS PGothic" panose="020B0600070205080204" pitchFamily="34" charset="-128"/>
                <a:ea typeface="MS PGothic" panose="020B0600070205080204" pitchFamily="34" charset="-128"/>
              </a:rPr>
              <a:t>。</a:t>
            </a:r>
            <a:endParaRPr kumimoji="1" lang="en-US" altLang="ja-JP" dirty="0">
              <a:latin typeface="MS PGothic" panose="020B0600070205080204" pitchFamily="34" charset="-128"/>
              <a:ea typeface="MS PGothic" panose="020B0600070205080204" pitchFamily="34" charset="-128"/>
            </a:endParaRPr>
          </a:p>
        </p:txBody>
      </p:sp>
      <p:sp>
        <p:nvSpPr>
          <p:cNvPr id="9" name="スライド番号プレースホルダー 3">
            <a:extLst>
              <a:ext uri="{FF2B5EF4-FFF2-40B4-BE49-F238E27FC236}">
                <a16:creationId xmlns:a16="http://schemas.microsoft.com/office/drawing/2014/main" id="{C0E91AA6-CDF8-AB4F-A76A-E42496146CDF}"/>
              </a:ext>
            </a:extLst>
          </p:cNvPr>
          <p:cNvSpPr>
            <a:spLocks noGrp="1"/>
          </p:cNvSpPr>
          <p:nvPr>
            <p:ph type="sldNum" sz="quarter" idx="12"/>
          </p:nvPr>
        </p:nvSpPr>
        <p:spPr>
          <a:xfrm>
            <a:off x="8850431" y="5752107"/>
            <a:ext cx="297291" cy="273844"/>
          </a:xfrm>
        </p:spPr>
        <p:txBody>
          <a:bodyPr/>
          <a:lstStyle/>
          <a:p>
            <a:pPr algn="ctr"/>
            <a:fld id="{48F63A3B-78C7-47BE-AE5E-E10140E04643}" type="slidenum">
              <a:rPr lang="en-US" smtClean="0"/>
              <a:pPr algn="ctr"/>
              <a:t>3</a:t>
            </a:fld>
            <a:endParaRPr lang="en-US" dirty="0"/>
          </a:p>
        </p:txBody>
      </p:sp>
      <p:sp>
        <p:nvSpPr>
          <p:cNvPr id="11" name="タイトル 1">
            <a:extLst>
              <a:ext uri="{FF2B5EF4-FFF2-40B4-BE49-F238E27FC236}">
                <a16:creationId xmlns:a16="http://schemas.microsoft.com/office/drawing/2014/main" id="{7972E3CF-81E6-1248-AC7F-D7ED6D7404CA}"/>
              </a:ext>
            </a:extLst>
          </p:cNvPr>
          <p:cNvSpPr txBox="1">
            <a:spLocks/>
          </p:cNvSpPr>
          <p:nvPr/>
        </p:nvSpPr>
        <p:spPr>
          <a:xfrm>
            <a:off x="127591" y="0"/>
            <a:ext cx="9016409" cy="823339"/>
          </a:xfrm>
          <a:prstGeom prst="rect">
            <a:avLst/>
          </a:prstGeom>
        </p:spPr>
        <p:txBody>
          <a:bodyPr vert="horz" lIns="68580" tIns="34290" rIns="68580" bIns="34290" rtlCol="0" anchor="ctr">
            <a:normAutofit fontScale="92500" lnSpcReduction="10000"/>
          </a:bodyPr>
          <a:lst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a:lstStyle>
          <a:p>
            <a:r>
              <a:rPr lang="en-US" altLang="ja-JP" sz="2100" b="1" dirty="0">
                <a:solidFill>
                  <a:srgbClr val="002A6F"/>
                </a:solidFill>
                <a:latin typeface="MS PGothic" panose="020B0600070205080204" pitchFamily="34" charset="-128"/>
                <a:ea typeface="MS PGothic" panose="020B0600070205080204" pitchFamily="34" charset="-128"/>
              </a:rPr>
              <a:t>CO2 emissions from wood combustion are high and do not contribute to short-term global warming countermeasures.</a:t>
            </a:r>
          </a:p>
          <a:p>
            <a:r>
              <a:rPr lang="ja-JP" altLang="en-US" sz="2100" b="1" dirty="0">
                <a:solidFill>
                  <a:srgbClr val="002A6F"/>
                </a:solidFill>
                <a:latin typeface="MS PGothic" panose="020B0600070205080204" pitchFamily="34" charset="-128"/>
                <a:ea typeface="MS PGothic" panose="020B0600070205080204" pitchFamily="34" charset="-128"/>
              </a:rPr>
              <a:t>木材の燃焼による</a:t>
            </a:r>
            <a:r>
              <a:rPr lang="en-US" altLang="ja-JP" sz="2100" b="1" dirty="0">
                <a:solidFill>
                  <a:srgbClr val="002A6F"/>
                </a:solidFill>
                <a:latin typeface="MS PGothic" panose="020B0600070205080204" pitchFamily="34" charset="-128"/>
                <a:ea typeface="MS PGothic" panose="020B0600070205080204" pitchFamily="34" charset="-128"/>
              </a:rPr>
              <a:t>CO2</a:t>
            </a:r>
            <a:r>
              <a:rPr lang="ja-JP" altLang="en-US" sz="2100" b="1" dirty="0">
                <a:solidFill>
                  <a:srgbClr val="002A6F"/>
                </a:solidFill>
                <a:latin typeface="MS PGothic" panose="020B0600070205080204" pitchFamily="34" charset="-128"/>
                <a:ea typeface="MS PGothic" panose="020B0600070205080204" pitchFamily="34" charset="-128"/>
              </a:rPr>
              <a:t>排出は多く、短期的な地球温暖化対策に寄与しない</a:t>
            </a:r>
          </a:p>
        </p:txBody>
      </p:sp>
      <p:sp>
        <p:nvSpPr>
          <p:cNvPr id="12" name="テキスト ボックス 11">
            <a:extLst>
              <a:ext uri="{FF2B5EF4-FFF2-40B4-BE49-F238E27FC236}">
                <a16:creationId xmlns:a16="http://schemas.microsoft.com/office/drawing/2014/main" id="{BB0D5C7D-B8AC-6E42-B754-1360D8A12E40}"/>
              </a:ext>
            </a:extLst>
          </p:cNvPr>
          <p:cNvSpPr txBox="1"/>
          <p:nvPr/>
        </p:nvSpPr>
        <p:spPr>
          <a:xfrm>
            <a:off x="6368372" y="3168469"/>
            <a:ext cx="2663349" cy="2062103"/>
          </a:xfrm>
          <a:prstGeom prst="rect">
            <a:avLst/>
          </a:prstGeom>
          <a:noFill/>
          <a:ln w="6350">
            <a:solidFill>
              <a:schemeClr val="tx1"/>
            </a:solidFill>
          </a:ln>
        </p:spPr>
        <p:txBody>
          <a:bodyPr wrap="square" rtlCol="0">
            <a:spAutoFit/>
          </a:bodyPr>
          <a:lstStyle/>
          <a:p>
            <a:r>
              <a:rPr kumimoji="1" lang="ja-JP" altLang="en-US" sz="1600" dirty="0">
                <a:solidFill>
                  <a:schemeClr val="tx1">
                    <a:lumMod val="75000"/>
                    <a:lumOff val="25000"/>
                  </a:schemeClr>
                </a:solidFill>
                <a:latin typeface="MS PGothic" panose="020B0600070205080204" pitchFamily="34" charset="-128"/>
                <a:ea typeface="MS PGothic" panose="020B0600070205080204" pitchFamily="34" charset="-128"/>
              </a:rPr>
              <a:t>図：ベトナムの木質バイオマス</a:t>
            </a:r>
            <a:r>
              <a:rPr kumimoji="1" lang="ja-JP" altLang="en-US" sz="1600" dirty="0" smtClean="0">
                <a:solidFill>
                  <a:schemeClr val="tx1">
                    <a:lumMod val="75000"/>
                    <a:lumOff val="25000"/>
                  </a:schemeClr>
                </a:solidFill>
                <a:latin typeface="MS PGothic" panose="020B0600070205080204" pitchFamily="34" charset="-128"/>
                <a:ea typeface="MS PGothic" panose="020B0600070205080204" pitchFamily="34" charset="-128"/>
              </a:rPr>
              <a:t>燃料と</a:t>
            </a:r>
            <a:r>
              <a:rPr kumimoji="1" lang="ja-JP" altLang="en-US" sz="1600" dirty="0">
                <a:solidFill>
                  <a:schemeClr val="tx1">
                    <a:lumMod val="75000"/>
                    <a:lumOff val="25000"/>
                  </a:schemeClr>
                </a:solidFill>
                <a:latin typeface="MS PGothic" panose="020B0600070205080204" pitchFamily="34" charset="-128"/>
                <a:ea typeface="MS PGothic" panose="020B0600070205080204" pitchFamily="34" charset="-128"/>
              </a:rPr>
              <a:t>化石</a:t>
            </a:r>
            <a:r>
              <a:rPr kumimoji="1" lang="ja-JP" altLang="en-US" sz="1600" dirty="0" smtClean="0">
                <a:solidFill>
                  <a:schemeClr val="tx1">
                    <a:lumMod val="75000"/>
                    <a:lumOff val="25000"/>
                  </a:schemeClr>
                </a:solidFill>
                <a:latin typeface="MS PGothic" panose="020B0600070205080204" pitchFamily="34" charset="-128"/>
                <a:ea typeface="MS PGothic" panose="020B0600070205080204" pitchFamily="34" charset="-128"/>
              </a:rPr>
              <a:t>燃料の</a:t>
            </a:r>
            <a:r>
              <a:rPr kumimoji="1" lang="en-US" altLang="ja-JP" sz="1600" dirty="0" smtClean="0">
                <a:solidFill>
                  <a:schemeClr val="tx1">
                    <a:lumMod val="75000"/>
                    <a:lumOff val="25000"/>
                  </a:schemeClr>
                </a:solidFill>
                <a:latin typeface="MS PGothic" panose="020B0600070205080204" pitchFamily="34" charset="-128"/>
                <a:ea typeface="MS PGothic" panose="020B0600070205080204" pitchFamily="34" charset="-128"/>
              </a:rPr>
              <a:t>GHG</a:t>
            </a:r>
            <a:br>
              <a:rPr kumimoji="1" lang="en-US" altLang="ja-JP" sz="1600" dirty="0" smtClean="0">
                <a:solidFill>
                  <a:schemeClr val="tx1">
                    <a:lumMod val="75000"/>
                    <a:lumOff val="25000"/>
                  </a:schemeClr>
                </a:solidFill>
                <a:latin typeface="MS PGothic" panose="020B0600070205080204" pitchFamily="34" charset="-128"/>
                <a:ea typeface="MS PGothic" panose="020B0600070205080204" pitchFamily="34" charset="-128"/>
              </a:rPr>
            </a:br>
            <a:r>
              <a:rPr kumimoji="1" lang="ja-JP" altLang="en-US" sz="1600" dirty="0" smtClean="0">
                <a:solidFill>
                  <a:schemeClr val="tx1">
                    <a:lumMod val="75000"/>
                    <a:lumOff val="25000"/>
                  </a:schemeClr>
                </a:solidFill>
                <a:latin typeface="MS PGothic" panose="020B0600070205080204" pitchFamily="34" charset="-128"/>
                <a:ea typeface="MS PGothic" panose="020B0600070205080204" pitchFamily="34" charset="-128"/>
              </a:rPr>
              <a:t>排出量</a:t>
            </a:r>
            <a:r>
              <a:rPr kumimoji="1" lang="ja-JP" altLang="en-US" sz="1600" dirty="0">
                <a:solidFill>
                  <a:schemeClr val="tx1">
                    <a:lumMod val="75000"/>
                    <a:lumOff val="25000"/>
                  </a:schemeClr>
                </a:solidFill>
                <a:latin typeface="MS PGothic" panose="020B0600070205080204" pitchFamily="34" charset="-128"/>
                <a:ea typeface="MS PGothic" panose="020B0600070205080204" pitchFamily="34" charset="-128"/>
              </a:rPr>
              <a:t>の</a:t>
            </a:r>
            <a:r>
              <a:rPr kumimoji="1" lang="ja-JP" altLang="en-US" sz="1600" dirty="0" smtClean="0">
                <a:solidFill>
                  <a:schemeClr val="tx1">
                    <a:lumMod val="75000"/>
                    <a:lumOff val="25000"/>
                  </a:schemeClr>
                </a:solidFill>
                <a:latin typeface="MS PGothic" panose="020B0600070205080204" pitchFamily="34" charset="-128"/>
                <a:ea typeface="MS PGothic" panose="020B0600070205080204" pitchFamily="34" charset="-128"/>
              </a:rPr>
              <a:t>比較</a:t>
            </a:r>
            <a:endParaRPr kumimoji="1" lang="en-US" altLang="ja-JP" sz="1600" dirty="0" smtClean="0">
              <a:solidFill>
                <a:schemeClr val="tx1">
                  <a:lumMod val="75000"/>
                  <a:lumOff val="25000"/>
                </a:schemeClr>
              </a:solidFill>
              <a:latin typeface="MS PGothic" panose="020B0600070205080204" pitchFamily="34" charset="-128"/>
              <a:ea typeface="MS PGothic" panose="020B0600070205080204" pitchFamily="34" charset="-128"/>
            </a:endParaRPr>
          </a:p>
          <a:p>
            <a:r>
              <a:rPr kumimoji="1" lang="en-US" altLang="ja-JP" sz="1600" dirty="0">
                <a:solidFill>
                  <a:schemeClr val="tx1">
                    <a:lumMod val="75000"/>
                    <a:lumOff val="25000"/>
                  </a:schemeClr>
                </a:solidFill>
                <a:latin typeface="MS PGothic" panose="020B0600070205080204" pitchFamily="34" charset="-128"/>
                <a:ea typeface="MS PGothic" panose="020B0600070205080204" pitchFamily="34" charset="-128"/>
              </a:rPr>
              <a:t>Figure:</a:t>
            </a:r>
          </a:p>
          <a:p>
            <a:r>
              <a:rPr kumimoji="1" lang="en-US" altLang="ja-JP" sz="1600" dirty="0">
                <a:solidFill>
                  <a:schemeClr val="tx1">
                    <a:lumMod val="75000"/>
                    <a:lumOff val="25000"/>
                  </a:schemeClr>
                </a:solidFill>
                <a:latin typeface="MS PGothic" panose="020B0600070205080204" pitchFamily="34" charset="-128"/>
                <a:ea typeface="MS PGothic" panose="020B0600070205080204" pitchFamily="34" charset="-128"/>
              </a:rPr>
              <a:t>Comparison of GHG Emissions from Woody Biomass and Fossil Fuels in Vietnam</a:t>
            </a:r>
            <a:endParaRPr kumimoji="1" lang="ja-JP" altLang="en-US" sz="1600" dirty="0">
              <a:solidFill>
                <a:schemeClr val="tx1">
                  <a:lumMod val="75000"/>
                  <a:lumOff val="25000"/>
                </a:schemeClr>
              </a:solidFill>
              <a:latin typeface="MS PGothic" panose="020B0600070205080204" pitchFamily="34" charset="-128"/>
              <a:ea typeface="MS PGothic" panose="020B0600070205080204" pitchFamily="34" charset="-128"/>
            </a:endParaRPr>
          </a:p>
        </p:txBody>
      </p:sp>
      <p:sp>
        <p:nvSpPr>
          <p:cNvPr id="2" name="テキスト ボックス 1"/>
          <p:cNvSpPr txBox="1"/>
          <p:nvPr/>
        </p:nvSpPr>
        <p:spPr>
          <a:xfrm>
            <a:off x="-27295" y="6406594"/>
            <a:ext cx="9175017" cy="715581"/>
          </a:xfrm>
          <a:prstGeom prst="rect">
            <a:avLst/>
          </a:prstGeom>
          <a:noFill/>
        </p:spPr>
        <p:txBody>
          <a:bodyPr wrap="square" rtlCol="0">
            <a:spAutoFit/>
          </a:bodyPr>
          <a:lstStyle/>
          <a:p>
            <a:r>
              <a:rPr kumimoji="1" lang="ja-JP" altLang="en-US" sz="900" dirty="0"/>
              <a:t>出典　自然エネルギー財団（</a:t>
            </a:r>
            <a:r>
              <a:rPr kumimoji="1" lang="en-US" altLang="ja-JP" sz="900" dirty="0"/>
              <a:t>2020</a:t>
            </a:r>
            <a:r>
              <a:rPr kumimoji="1" lang="ja-JP" altLang="en-US" sz="900" dirty="0"/>
              <a:t>）：木質バイオエネルギーの持続可能性について</a:t>
            </a:r>
            <a:r>
              <a:rPr kumimoji="1" lang="en-US" altLang="ja-JP" sz="900" dirty="0"/>
              <a:t>,</a:t>
            </a:r>
            <a:r>
              <a:rPr kumimoji="1" lang="ja-JP" altLang="en-US" sz="900" dirty="0"/>
              <a:t>三菱</a:t>
            </a:r>
            <a:r>
              <a:rPr kumimoji="1" lang="en-US" altLang="ja-JP" sz="900" dirty="0"/>
              <a:t>UFJ</a:t>
            </a:r>
            <a:r>
              <a:rPr kumimoji="1" lang="ja-JP" altLang="en-US" sz="900" dirty="0"/>
              <a:t>リサーチ＆コンサルティング（</a:t>
            </a:r>
            <a:r>
              <a:rPr kumimoji="1" lang="en-US" altLang="ja-JP" sz="900" dirty="0"/>
              <a:t>2019</a:t>
            </a:r>
            <a:r>
              <a:rPr kumimoji="1" lang="ja-JP" altLang="en-US" sz="900" dirty="0"/>
              <a:t>）：バイオマス燃料の安定調達・持続可能性等に係る調査報告書</a:t>
            </a:r>
            <a:r>
              <a:rPr kumimoji="1" lang="en-US" altLang="ja-JP" sz="900" dirty="0"/>
              <a:t>,</a:t>
            </a:r>
            <a:r>
              <a:rPr kumimoji="1" lang="ja-JP" altLang="en-US" sz="900" dirty="0"/>
              <a:t>電力中央研究所（</a:t>
            </a:r>
            <a:r>
              <a:rPr kumimoji="1" lang="en-US" altLang="ja-JP" sz="900" dirty="0"/>
              <a:t>2016</a:t>
            </a:r>
            <a:r>
              <a:rPr kumimoji="1" lang="ja-JP" altLang="en-US" sz="900" dirty="0"/>
              <a:t>）：日本における発電技術のライフサイクル</a:t>
            </a:r>
            <a:r>
              <a:rPr kumimoji="1" lang="en-US" altLang="ja-JP" sz="900" dirty="0"/>
              <a:t>CO₂</a:t>
            </a:r>
            <a:r>
              <a:rPr kumimoji="1" lang="ja-JP" altLang="en-US" sz="900" dirty="0"/>
              <a:t>排出量総合評価</a:t>
            </a:r>
            <a:r>
              <a:rPr kumimoji="1" lang="en-US" altLang="ja-JP" sz="900" dirty="0"/>
              <a:t>,</a:t>
            </a:r>
            <a:r>
              <a:rPr kumimoji="1" lang="ja-JP" altLang="en-US" sz="900" dirty="0"/>
              <a:t>チャタムハウス　</a:t>
            </a:r>
            <a:r>
              <a:rPr kumimoji="1" lang="en-US" altLang="ja-JP" sz="900" dirty="0"/>
              <a:t>Woody Biomass for Power and Heat</a:t>
            </a:r>
            <a:r>
              <a:rPr kumimoji="1" lang="ja-JP" altLang="en-US" sz="900" dirty="0"/>
              <a:t>　よりバイオマス産業社会ネットワーク作成</a:t>
            </a:r>
          </a:p>
          <a:p>
            <a:endParaRPr kumimoji="1" lang="ja-JP" altLang="en-US" sz="1350" dirty="0"/>
          </a:p>
        </p:txBody>
      </p:sp>
      <p:pic>
        <p:nvPicPr>
          <p:cNvPr id="3" name="図 2"/>
          <p:cNvPicPr>
            <a:picLocks noChangeAspect="1"/>
          </p:cNvPicPr>
          <p:nvPr/>
        </p:nvPicPr>
        <p:blipFill>
          <a:blip r:embed="rId3"/>
          <a:stretch>
            <a:fillRect/>
          </a:stretch>
        </p:blipFill>
        <p:spPr>
          <a:xfrm>
            <a:off x="305991" y="2437058"/>
            <a:ext cx="6029451" cy="3969536"/>
          </a:xfrm>
          <a:prstGeom prst="rect">
            <a:avLst/>
          </a:prstGeom>
        </p:spPr>
      </p:pic>
      <p:sp>
        <p:nvSpPr>
          <p:cNvPr id="4" name="テキスト ボックス 3"/>
          <p:cNvSpPr txBox="1"/>
          <p:nvPr/>
        </p:nvSpPr>
        <p:spPr>
          <a:xfrm>
            <a:off x="1084084" y="5384460"/>
            <a:ext cx="4930218" cy="338554"/>
          </a:xfrm>
          <a:prstGeom prst="rect">
            <a:avLst/>
          </a:prstGeom>
          <a:noFill/>
        </p:spPr>
        <p:txBody>
          <a:bodyPr wrap="square" rtlCol="0">
            <a:spAutoFit/>
          </a:bodyPr>
          <a:lstStyle/>
          <a:p>
            <a:r>
              <a:rPr kumimoji="1" lang="en-US" altLang="ja-JP" sz="1600" dirty="0"/>
              <a:t>w</a:t>
            </a:r>
            <a:r>
              <a:rPr kumimoji="1" lang="en-US" altLang="ja-JP" sz="1600" dirty="0" smtClean="0"/>
              <a:t>ood chip     wood pellet       coal                 LNG</a:t>
            </a:r>
            <a:endParaRPr kumimoji="1" lang="ja-JP" altLang="en-US" sz="1600" dirty="0"/>
          </a:p>
        </p:txBody>
      </p:sp>
      <p:sp>
        <p:nvSpPr>
          <p:cNvPr id="10" name="テキスト ボックス 9"/>
          <p:cNvSpPr txBox="1"/>
          <p:nvPr/>
        </p:nvSpPr>
        <p:spPr>
          <a:xfrm>
            <a:off x="4802087" y="2792676"/>
            <a:ext cx="1678564" cy="2308324"/>
          </a:xfrm>
          <a:prstGeom prst="rect">
            <a:avLst/>
          </a:prstGeom>
          <a:noFill/>
        </p:spPr>
        <p:txBody>
          <a:bodyPr wrap="square" rtlCol="0">
            <a:spAutoFit/>
          </a:bodyPr>
          <a:lstStyle/>
          <a:p>
            <a:r>
              <a:rPr kumimoji="1" lang="en-US" altLang="ja-JP" sz="1600" dirty="0"/>
              <a:t>land-use conversion</a:t>
            </a:r>
          </a:p>
          <a:p>
            <a:endParaRPr kumimoji="1" lang="en-US" altLang="ja-JP" sz="1600" dirty="0" smtClean="0"/>
          </a:p>
          <a:p>
            <a:r>
              <a:rPr kumimoji="1" lang="en-US" altLang="ja-JP" sz="1600" dirty="0" smtClean="0"/>
              <a:t>Combustion</a:t>
            </a:r>
          </a:p>
          <a:p>
            <a:endParaRPr kumimoji="1" lang="en-US" altLang="ja-JP" sz="1600" dirty="0"/>
          </a:p>
          <a:p>
            <a:r>
              <a:rPr kumimoji="1" lang="en-US" altLang="ja-JP" sz="1600" dirty="0" smtClean="0"/>
              <a:t>Production</a:t>
            </a:r>
            <a:r>
              <a:rPr kumimoji="1" lang="en-US" altLang="ja-JP" sz="1600" dirty="0"/>
              <a:t>, processing and transportation</a:t>
            </a:r>
          </a:p>
          <a:p>
            <a:endParaRPr kumimoji="1" lang="ja-JP" altLang="en-US" sz="1600" dirty="0"/>
          </a:p>
        </p:txBody>
      </p:sp>
      <p:sp>
        <p:nvSpPr>
          <p:cNvPr id="5" name="正方形/長方形 4"/>
          <p:cNvSpPr/>
          <p:nvPr/>
        </p:nvSpPr>
        <p:spPr>
          <a:xfrm>
            <a:off x="4458217" y="2985905"/>
            <a:ext cx="395926" cy="216817"/>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458217" y="3565336"/>
            <a:ext cx="395926" cy="216817"/>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458217" y="4076773"/>
            <a:ext cx="395926" cy="216817"/>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49695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コンテンツ プレースホルダー 7"/>
          <p:cNvPicPr>
            <a:picLocks noGrp="1" noChangeAspect="1"/>
          </p:cNvPicPr>
          <p:nvPr>
            <p:ph idx="1"/>
          </p:nvPr>
        </p:nvPicPr>
        <p:blipFill rotWithShape="1">
          <a:blip r:embed="rId2"/>
          <a:srcRect l="3915" t="5811" r="2637" b="4040"/>
          <a:stretch/>
        </p:blipFill>
        <p:spPr>
          <a:xfrm>
            <a:off x="238617" y="1255117"/>
            <a:ext cx="7018586" cy="4069667"/>
          </a:xfrm>
          <a:prstGeom prst="rect">
            <a:avLst/>
          </a:prstGeom>
        </p:spPr>
      </p:pic>
      <p:sp>
        <p:nvSpPr>
          <p:cNvPr id="4" name="スライド番号プレースホルダー 3"/>
          <p:cNvSpPr>
            <a:spLocks noGrp="1"/>
          </p:cNvSpPr>
          <p:nvPr>
            <p:ph type="sldNum" sz="quarter" idx="12"/>
          </p:nvPr>
        </p:nvSpPr>
        <p:spPr/>
        <p:txBody>
          <a:bodyPr/>
          <a:lstStyle/>
          <a:p>
            <a:fld id="{48F63A3B-78C7-47BE-AE5E-E10140E04643}" type="slidenum">
              <a:rPr lang="en-US" smtClean="0"/>
              <a:t>4</a:t>
            </a:fld>
            <a:endParaRPr lang="en-US" dirty="0"/>
          </a:p>
        </p:txBody>
      </p:sp>
      <p:sp>
        <p:nvSpPr>
          <p:cNvPr id="9" name="テキスト ボックス 8"/>
          <p:cNvSpPr txBox="1"/>
          <p:nvPr/>
        </p:nvSpPr>
        <p:spPr>
          <a:xfrm>
            <a:off x="238617" y="5001619"/>
            <a:ext cx="8276733" cy="646331"/>
          </a:xfrm>
          <a:prstGeom prst="rect">
            <a:avLst/>
          </a:prstGeom>
          <a:noFill/>
        </p:spPr>
        <p:txBody>
          <a:bodyPr wrap="square" rtlCol="0">
            <a:spAutoFit/>
          </a:bodyPr>
          <a:lstStyle/>
          <a:p>
            <a:endParaRPr kumimoji="1" lang="en-US" altLang="ja-JP" dirty="0"/>
          </a:p>
          <a:p>
            <a:endParaRPr kumimoji="1" lang="ja-JP" altLang="en-US" dirty="0"/>
          </a:p>
        </p:txBody>
      </p:sp>
      <p:sp>
        <p:nvSpPr>
          <p:cNvPr id="10" name="テキスト ボックス 9"/>
          <p:cNvSpPr txBox="1"/>
          <p:nvPr/>
        </p:nvSpPr>
        <p:spPr>
          <a:xfrm>
            <a:off x="999997" y="787577"/>
            <a:ext cx="5495826" cy="646331"/>
          </a:xfrm>
          <a:prstGeom prst="rect">
            <a:avLst/>
          </a:prstGeom>
          <a:noFill/>
        </p:spPr>
        <p:txBody>
          <a:bodyPr wrap="square" rtlCol="0">
            <a:spAutoFit/>
          </a:bodyPr>
          <a:lstStyle/>
          <a:p>
            <a:r>
              <a:rPr kumimoji="1" lang="en-US" altLang="ja-JP" dirty="0"/>
              <a:t>Changes in wood biomass consumption in Japan</a:t>
            </a:r>
          </a:p>
          <a:p>
            <a:endParaRPr kumimoji="1" lang="ja-JP" altLang="en-US" dirty="0"/>
          </a:p>
        </p:txBody>
      </p:sp>
      <p:sp>
        <p:nvSpPr>
          <p:cNvPr id="11" name="角丸四角形吹き出し 10"/>
          <p:cNvSpPr/>
          <p:nvPr/>
        </p:nvSpPr>
        <p:spPr>
          <a:xfrm>
            <a:off x="6636471" y="714200"/>
            <a:ext cx="2090393" cy="1272485"/>
          </a:xfrm>
          <a:prstGeom prst="wedgeRoundRectCallout">
            <a:avLst>
              <a:gd name="adj1" fmla="val -41429"/>
              <a:gd name="adj2" fmla="val 6881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1">
                    <a:lumMod val="75000"/>
                  </a:schemeClr>
                </a:solidFill>
              </a:rPr>
              <a:t>国内の間伐材・</a:t>
            </a:r>
            <a:endParaRPr kumimoji="1" lang="en-US" altLang="ja-JP" sz="1600" b="1" dirty="0">
              <a:solidFill>
                <a:schemeClr val="accent1">
                  <a:lumMod val="75000"/>
                </a:schemeClr>
              </a:solidFill>
            </a:endParaRPr>
          </a:p>
          <a:p>
            <a:pPr algn="ctr"/>
            <a:r>
              <a:rPr kumimoji="1" lang="ja-JP" altLang="en-US" sz="1600" b="1" dirty="0">
                <a:solidFill>
                  <a:schemeClr val="accent1">
                    <a:lumMod val="75000"/>
                  </a:schemeClr>
                </a:solidFill>
              </a:rPr>
              <a:t>林地残材が最大</a:t>
            </a:r>
            <a:endParaRPr kumimoji="1" lang="en-US" altLang="ja-JP" sz="1600" b="1" dirty="0">
              <a:solidFill>
                <a:schemeClr val="accent1">
                  <a:lumMod val="75000"/>
                </a:schemeClr>
              </a:solidFill>
            </a:endParaRPr>
          </a:p>
          <a:p>
            <a:pPr algn="ctr"/>
            <a:r>
              <a:rPr kumimoji="1" lang="en-US" altLang="ja-JP" sz="1600" dirty="0">
                <a:solidFill>
                  <a:schemeClr val="accent1">
                    <a:lumMod val="75000"/>
                  </a:schemeClr>
                </a:solidFill>
              </a:rPr>
              <a:t>thinned wood and forest residues are the largest.</a:t>
            </a:r>
            <a:endParaRPr kumimoji="1" lang="ja-JP" altLang="en-US" sz="1600" b="1" dirty="0">
              <a:solidFill>
                <a:schemeClr val="accent1">
                  <a:lumMod val="75000"/>
                </a:schemeClr>
              </a:solidFill>
            </a:endParaRPr>
          </a:p>
        </p:txBody>
      </p:sp>
      <p:sp>
        <p:nvSpPr>
          <p:cNvPr id="12" name="角丸四角形吹き出し 11"/>
          <p:cNvSpPr/>
          <p:nvPr/>
        </p:nvSpPr>
        <p:spPr>
          <a:xfrm>
            <a:off x="6981578" y="2220455"/>
            <a:ext cx="2139884" cy="1498862"/>
          </a:xfrm>
          <a:prstGeom prst="wedgeRoundRectCallout">
            <a:avLst>
              <a:gd name="adj1" fmla="val -59571"/>
              <a:gd name="adj2" fmla="val -592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rgbClr val="FFC000"/>
                </a:solidFill>
                <a:effectLst>
                  <a:outerShdw blurRad="38100" dist="38100" dir="2700000" algn="tl">
                    <a:srgbClr val="000000">
                      <a:alpha val="43137"/>
                    </a:srgbClr>
                  </a:outerShdw>
                </a:effectLst>
              </a:rPr>
              <a:t>PKS</a:t>
            </a:r>
            <a:r>
              <a:rPr kumimoji="1" lang="ja-JP" altLang="en-US" sz="1600" b="1" dirty="0" smtClean="0">
                <a:solidFill>
                  <a:srgbClr val="FFC000"/>
                </a:solidFill>
                <a:effectLst>
                  <a:outerShdw blurRad="38100" dist="38100" dir="2700000" algn="tl">
                    <a:srgbClr val="000000">
                      <a:alpha val="43137"/>
                    </a:srgbClr>
                  </a:outerShdw>
                </a:effectLst>
              </a:rPr>
              <a:t>と</a:t>
            </a:r>
            <a:endParaRPr kumimoji="1" lang="en-US" altLang="ja-JP" sz="1600" b="1" dirty="0" smtClean="0">
              <a:solidFill>
                <a:srgbClr val="FFC000"/>
              </a:solidFill>
              <a:effectLst>
                <a:outerShdw blurRad="38100" dist="38100" dir="2700000" algn="tl">
                  <a:srgbClr val="000000">
                    <a:alpha val="43137"/>
                  </a:srgbClr>
                </a:outerShdw>
              </a:effectLst>
            </a:endParaRPr>
          </a:p>
          <a:p>
            <a:pPr algn="ctr"/>
            <a:r>
              <a:rPr kumimoji="1" lang="ja-JP" altLang="en-US" sz="1600" b="1" dirty="0" smtClean="0">
                <a:solidFill>
                  <a:srgbClr val="FFC000"/>
                </a:solidFill>
                <a:effectLst>
                  <a:outerShdw blurRad="38100" dist="38100" dir="2700000" algn="tl">
                    <a:srgbClr val="000000">
                      <a:alpha val="43137"/>
                    </a:srgbClr>
                  </a:outerShdw>
                </a:effectLst>
              </a:rPr>
              <a:t>輸入ペレットが</a:t>
            </a:r>
            <a:endParaRPr kumimoji="1" lang="en-US" altLang="ja-JP" sz="1600" b="1" dirty="0" smtClean="0">
              <a:solidFill>
                <a:srgbClr val="FFC000"/>
              </a:solidFill>
              <a:effectLst>
                <a:outerShdw blurRad="38100" dist="38100" dir="2700000" algn="tl">
                  <a:srgbClr val="000000">
                    <a:alpha val="43137"/>
                  </a:srgbClr>
                </a:outerShdw>
              </a:effectLst>
            </a:endParaRPr>
          </a:p>
          <a:p>
            <a:pPr algn="ctr"/>
            <a:r>
              <a:rPr kumimoji="1" lang="ja-JP" altLang="en-US" sz="1600" b="1" dirty="0" smtClean="0">
                <a:solidFill>
                  <a:srgbClr val="FFC000"/>
                </a:solidFill>
                <a:effectLst>
                  <a:outerShdw blurRad="38100" dist="38100" dir="2700000" algn="tl">
                    <a:srgbClr val="000000">
                      <a:alpha val="43137"/>
                    </a:srgbClr>
                  </a:outerShdw>
                </a:effectLst>
              </a:rPr>
              <a:t>急増</a:t>
            </a:r>
            <a:endParaRPr kumimoji="1" lang="en-US" altLang="ja-JP" sz="1600" b="1" dirty="0">
              <a:solidFill>
                <a:srgbClr val="FFC000"/>
              </a:solidFill>
              <a:effectLst>
                <a:outerShdw blurRad="38100" dist="38100" dir="2700000" algn="tl">
                  <a:srgbClr val="000000">
                    <a:alpha val="43137"/>
                  </a:srgbClr>
                </a:outerShdw>
              </a:effectLst>
            </a:endParaRPr>
          </a:p>
          <a:p>
            <a:pPr algn="ctr"/>
            <a:r>
              <a:rPr kumimoji="1" lang="en-US" altLang="ja-JP" sz="1600" dirty="0">
                <a:solidFill>
                  <a:srgbClr val="FFC000"/>
                </a:solidFill>
                <a:effectLst>
                  <a:outerShdw blurRad="38100" dist="38100" dir="2700000" algn="tl">
                    <a:srgbClr val="000000">
                      <a:alpha val="43137"/>
                    </a:srgbClr>
                  </a:outerShdw>
                </a:effectLst>
              </a:rPr>
              <a:t>PKS and imported pellets are increasing rapidly.</a:t>
            </a:r>
          </a:p>
        </p:txBody>
      </p:sp>
      <p:sp>
        <p:nvSpPr>
          <p:cNvPr id="13" name="角丸四角形吹き出し 12"/>
          <p:cNvSpPr/>
          <p:nvPr/>
        </p:nvSpPr>
        <p:spPr>
          <a:xfrm>
            <a:off x="7108839" y="3822256"/>
            <a:ext cx="2012623" cy="1605467"/>
          </a:xfrm>
          <a:prstGeom prst="wedgeRoundRectCallout">
            <a:avLst>
              <a:gd name="adj1" fmla="val -65547"/>
              <a:gd name="adj2" fmla="val -6230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rPr>
              <a:t>輸入ペレットは</a:t>
            </a:r>
            <a:endParaRPr kumimoji="1" lang="en-US" altLang="ja-JP" sz="1600" b="1" dirty="0" smtClean="0">
              <a:solidFill>
                <a:srgbClr val="FF0000"/>
              </a:solidFill>
            </a:endParaRPr>
          </a:p>
          <a:p>
            <a:pPr algn="ctr"/>
            <a:r>
              <a:rPr kumimoji="1" lang="ja-JP" altLang="en-US" sz="1600" b="1" dirty="0" smtClean="0">
                <a:solidFill>
                  <a:srgbClr val="FF0000"/>
                </a:solidFill>
              </a:rPr>
              <a:t>さらに</a:t>
            </a:r>
            <a:r>
              <a:rPr kumimoji="1" lang="en-US" altLang="ja-JP" sz="1600" b="1" dirty="0">
                <a:solidFill>
                  <a:srgbClr val="FF0000"/>
                </a:solidFill>
              </a:rPr>
              <a:t>300</a:t>
            </a:r>
            <a:r>
              <a:rPr kumimoji="1" lang="ja-JP" altLang="en-US" sz="1600" b="1" dirty="0">
                <a:solidFill>
                  <a:srgbClr val="FF0000"/>
                </a:solidFill>
              </a:rPr>
              <a:t>万</a:t>
            </a:r>
            <a:r>
              <a:rPr kumimoji="1" lang="en-US" altLang="ja-JP" sz="1600" b="1" dirty="0" smtClean="0">
                <a:solidFill>
                  <a:srgbClr val="FF0000"/>
                </a:solidFill>
              </a:rPr>
              <a:t>t/</a:t>
            </a:r>
            <a:r>
              <a:rPr kumimoji="1" lang="ja-JP" altLang="en-US" sz="1600" b="1" dirty="0" smtClean="0">
                <a:solidFill>
                  <a:srgbClr val="FF0000"/>
                </a:solidFill>
              </a:rPr>
              <a:t>年</a:t>
            </a:r>
            <a:endParaRPr kumimoji="1" lang="en-US" altLang="ja-JP" sz="1600" b="1" dirty="0" smtClean="0">
              <a:solidFill>
                <a:srgbClr val="FF0000"/>
              </a:solidFill>
            </a:endParaRPr>
          </a:p>
          <a:p>
            <a:pPr algn="ctr"/>
            <a:r>
              <a:rPr kumimoji="1" lang="ja-JP" altLang="en-US" sz="1600" b="1" dirty="0" smtClean="0">
                <a:solidFill>
                  <a:srgbClr val="FF0000"/>
                </a:solidFill>
              </a:rPr>
              <a:t>契約済</a:t>
            </a:r>
            <a:endParaRPr kumimoji="1" lang="en-US" altLang="ja-JP" sz="1600" b="1" dirty="0">
              <a:solidFill>
                <a:srgbClr val="FF0000"/>
              </a:solidFill>
            </a:endParaRPr>
          </a:p>
          <a:p>
            <a:pPr algn="ctr"/>
            <a:r>
              <a:rPr kumimoji="1" lang="en-US" altLang="ja-JP" sz="1600" dirty="0">
                <a:solidFill>
                  <a:srgbClr val="FF0000"/>
                </a:solidFill>
              </a:rPr>
              <a:t>Import of pellets contracted for another 3 mil</a:t>
            </a:r>
            <a:r>
              <a:rPr kumimoji="1" lang="ja-JP" altLang="en-US" sz="1600" dirty="0">
                <a:solidFill>
                  <a:srgbClr val="FF0000"/>
                </a:solidFill>
              </a:rPr>
              <a:t> </a:t>
            </a:r>
            <a:r>
              <a:rPr kumimoji="1" lang="en-US" altLang="ja-JP" sz="1600" dirty="0">
                <a:solidFill>
                  <a:srgbClr val="FF0000"/>
                </a:solidFill>
              </a:rPr>
              <a:t>t/y</a:t>
            </a:r>
            <a:endParaRPr kumimoji="1" lang="en-US" altLang="ja-JP" sz="1600" b="1" dirty="0">
              <a:solidFill>
                <a:srgbClr val="FF0000"/>
              </a:solidFill>
            </a:endParaRPr>
          </a:p>
        </p:txBody>
      </p:sp>
    </p:spTree>
    <p:extLst>
      <p:ext uri="{BB962C8B-B14F-4D97-AF65-F5344CB8AC3E}">
        <p14:creationId xmlns:p14="http://schemas.microsoft.com/office/powerpoint/2010/main" val="1477209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1CA081B1-C7FD-0541-B328-227DA56BB733}"/>
              </a:ext>
            </a:extLst>
          </p:cNvPr>
          <p:cNvSpPr txBox="1"/>
          <p:nvPr/>
        </p:nvSpPr>
        <p:spPr>
          <a:xfrm>
            <a:off x="305991" y="814396"/>
            <a:ext cx="8343900" cy="6038600"/>
          </a:xfrm>
          <a:prstGeom prst="rect">
            <a:avLst/>
          </a:prstGeom>
          <a:solidFill>
            <a:schemeClr val="accent1">
              <a:lumMod val="20000"/>
              <a:lumOff val="80000"/>
              <a:alpha val="50000"/>
            </a:schemeClr>
          </a:solidFill>
          <a:ln w="19050">
            <a:noFill/>
          </a:ln>
        </p:spPr>
        <p:txBody>
          <a:bodyPr wrap="square" tIns="108000" bIns="81000" rtlCol="0">
            <a:spAutoFit/>
          </a:bodyPr>
          <a:lstStyle/>
          <a:p>
            <a:pPr marL="257168" indent="-257168">
              <a:buFont typeface="Arial" panose="020B0604020202020204" pitchFamily="34" charset="0"/>
              <a:buChar char="•"/>
            </a:pPr>
            <a:r>
              <a:rPr kumimoji="1" lang="en-US" altLang="ja-JP" sz="2000" dirty="0">
                <a:latin typeface="MS PGothic" panose="020B0600070205080204" pitchFamily="34" charset="-128"/>
                <a:ea typeface="MS PGothic" panose="020B0600070205080204" pitchFamily="34" charset="-128"/>
              </a:rPr>
              <a:t>FIT</a:t>
            </a:r>
            <a:r>
              <a:rPr kumimoji="1" lang="ja-JP" altLang="en-US" sz="2000" dirty="0">
                <a:latin typeface="MS PGothic" panose="020B0600070205080204" pitchFamily="34" charset="-128"/>
                <a:ea typeface="MS PGothic" panose="020B0600070205080204" pitchFamily="34" charset="-128"/>
              </a:rPr>
              <a:t>バイオマス持続可能性</a:t>
            </a:r>
            <a:r>
              <a:rPr kumimoji="1" lang="en-US" altLang="ja-JP" sz="2000" dirty="0">
                <a:latin typeface="MS PGothic" panose="020B0600070205080204" pitchFamily="34" charset="-128"/>
                <a:ea typeface="MS PGothic" panose="020B0600070205080204" pitchFamily="34" charset="-128"/>
              </a:rPr>
              <a:t>WG</a:t>
            </a:r>
            <a:r>
              <a:rPr kumimoji="1" lang="ja-JP" altLang="en-US" sz="2000" dirty="0">
                <a:latin typeface="MS PGothic" panose="020B0600070205080204" pitchFamily="34" charset="-128"/>
                <a:ea typeface="MS PGothic" panose="020B0600070205080204" pitchFamily="34" charset="-128"/>
              </a:rPr>
              <a:t>では、</a:t>
            </a:r>
            <a:r>
              <a:rPr kumimoji="1" lang="en-US" altLang="ja-JP" sz="2000" dirty="0">
                <a:latin typeface="MS PGothic" panose="020B0600070205080204" pitchFamily="34" charset="-128"/>
                <a:ea typeface="MS PGothic" panose="020B0600070205080204" pitchFamily="34" charset="-128"/>
              </a:rPr>
              <a:t>LCA-GHG</a:t>
            </a:r>
            <a:r>
              <a:rPr kumimoji="1" lang="ja-JP" altLang="en-US" sz="2000" dirty="0">
                <a:latin typeface="MS PGothic" panose="020B0600070205080204" pitchFamily="34" charset="-128"/>
                <a:ea typeface="MS PGothic" panose="020B0600070205080204" pitchFamily="34" charset="-128"/>
              </a:rPr>
              <a:t>の試算を行い、森林の炭素ストック</a:t>
            </a:r>
            <a:r>
              <a:rPr kumimoji="1" lang="ja-JP" altLang="en-US" sz="2000" dirty="0" smtClean="0">
                <a:latin typeface="MS PGothic" panose="020B0600070205080204" pitchFamily="34" charset="-128"/>
                <a:ea typeface="MS PGothic" panose="020B0600070205080204" pitchFamily="34" charset="-128"/>
              </a:rPr>
              <a:t>の取り扱い方法を検討中</a:t>
            </a:r>
            <a:r>
              <a:rPr kumimoji="1" lang="ja-JP" altLang="en-US" sz="2000" dirty="0">
                <a:latin typeface="MS PGothic" panose="020B0600070205080204" pitchFamily="34" charset="-128"/>
                <a:ea typeface="MS PGothic" panose="020B0600070205080204" pitchFamily="34" charset="-128"/>
              </a:rPr>
              <a:t>。</a:t>
            </a:r>
            <a:endParaRPr kumimoji="1" lang="en-US" altLang="ja-JP" sz="2000" dirty="0">
              <a:latin typeface="MS PGothic" panose="020B0600070205080204" pitchFamily="34" charset="-128"/>
              <a:ea typeface="MS PGothic" panose="020B0600070205080204" pitchFamily="34" charset="-128"/>
            </a:endParaRPr>
          </a:p>
          <a:p>
            <a:endParaRPr kumimoji="1" lang="en-US" altLang="ja-JP" sz="20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ja-JP" altLang="en-US" sz="2000" dirty="0" smtClean="0">
                <a:latin typeface="MS PGothic" panose="020B0600070205080204" pitchFamily="34" charset="-128"/>
                <a:ea typeface="MS PGothic" panose="020B0600070205080204" pitchFamily="34" charset="-128"/>
              </a:rPr>
              <a:t>事務局</a:t>
            </a:r>
            <a:r>
              <a:rPr kumimoji="1" lang="ja-JP" altLang="en-US" sz="2000" dirty="0">
                <a:latin typeface="MS PGothic" panose="020B0600070205080204" pitchFamily="34" charset="-128"/>
                <a:ea typeface="MS PGothic" panose="020B0600070205080204" pitchFamily="34" charset="-128"/>
              </a:rPr>
              <a:t>提案で</a:t>
            </a:r>
            <a:r>
              <a:rPr kumimoji="1" lang="ja-JP" altLang="en-US" sz="2000" dirty="0" smtClean="0">
                <a:latin typeface="MS PGothic" panose="020B0600070205080204" pitchFamily="34" charset="-128"/>
                <a:ea typeface="MS PGothic" panose="020B0600070205080204" pitchFamily="34" charset="-128"/>
              </a:rPr>
              <a:t>は炭素ストックの変化について「</a:t>
            </a:r>
            <a:r>
              <a:rPr kumimoji="1" lang="ja-JP" altLang="en-US" sz="2000" dirty="0">
                <a:latin typeface="MS PGothic" panose="020B0600070205080204" pitchFamily="34" charset="-128"/>
                <a:ea typeface="MS PGothic" panose="020B0600070205080204" pitchFamily="34" charset="-128"/>
              </a:rPr>
              <a:t>直接的土地利用変化（例えば、森林から農地に土地利用が転用された場合）のみを計上」と</a:t>
            </a:r>
            <a:r>
              <a:rPr kumimoji="1" lang="ja-JP" altLang="en-US" sz="2000" dirty="0" smtClean="0">
                <a:latin typeface="MS PGothic" panose="020B0600070205080204" pitchFamily="34" charset="-128"/>
                <a:ea typeface="MS PGothic" panose="020B0600070205080204" pitchFamily="34" charset="-128"/>
              </a:rPr>
              <a:t>し、それ以外の炭素ストック減少（</a:t>
            </a:r>
            <a:r>
              <a:rPr kumimoji="1" lang="ja-JP" altLang="en-US" sz="2000" dirty="0">
                <a:latin typeface="MS PGothic" panose="020B0600070205080204" pitchFamily="34" charset="-128"/>
                <a:ea typeface="MS PGothic" panose="020B0600070205080204" pitchFamily="34" charset="-128"/>
              </a:rPr>
              <a:t>例えば</a:t>
            </a:r>
            <a:r>
              <a:rPr kumimoji="1" lang="ja-JP" altLang="en-US" sz="2000" dirty="0">
                <a:latin typeface="MS PGothic" panose="020B0600070205080204" pitchFamily="34" charset="-128"/>
                <a:ea typeface="MS PGothic" panose="020B0600070205080204" pitchFamily="34" charset="-128"/>
              </a:rPr>
              <a:t>、天然林</a:t>
            </a:r>
            <a:r>
              <a:rPr kumimoji="1" lang="ja-JP" altLang="en-US" sz="2000" dirty="0" smtClean="0">
                <a:latin typeface="MS PGothic" panose="020B0600070205080204" pitchFamily="34" charset="-128"/>
                <a:ea typeface="MS PGothic" panose="020B0600070205080204" pitchFamily="34" charset="-128"/>
              </a:rPr>
              <a:t>からの木材</a:t>
            </a:r>
            <a:r>
              <a:rPr kumimoji="1" lang="ja-JP" altLang="en-US" sz="2000" dirty="0">
                <a:latin typeface="MS PGothic" panose="020B0600070205080204" pitchFamily="34" charset="-128"/>
                <a:ea typeface="MS PGothic" panose="020B0600070205080204" pitchFamily="34" charset="-128"/>
              </a:rPr>
              <a:t>の伐採・搬出</a:t>
            </a:r>
            <a:r>
              <a:rPr kumimoji="1" lang="ja-JP" altLang="en-US" sz="2000" dirty="0" smtClean="0">
                <a:latin typeface="MS PGothic" panose="020B0600070205080204" pitchFamily="34" charset="-128"/>
                <a:ea typeface="MS PGothic" panose="020B0600070205080204" pitchFamily="34" charset="-128"/>
              </a:rPr>
              <a:t>や人工</a:t>
            </a:r>
            <a:r>
              <a:rPr kumimoji="1" lang="ja-JP" altLang="en-US" sz="2000" dirty="0">
                <a:latin typeface="MS PGothic" panose="020B0600070205080204" pitchFamily="34" charset="-128"/>
                <a:ea typeface="MS PGothic" panose="020B0600070205080204" pitchFamily="34" charset="-128"/>
              </a:rPr>
              <a:t>林への転換</a:t>
            </a:r>
            <a:r>
              <a:rPr kumimoji="1" lang="ja-JP" altLang="en-US" sz="2000" dirty="0" smtClean="0">
                <a:latin typeface="MS PGothic" panose="020B0600070205080204" pitchFamily="34" charset="-128"/>
                <a:ea typeface="MS PGothic" panose="020B0600070205080204" pitchFamily="34" charset="-128"/>
              </a:rPr>
              <a:t>）、短期的</a:t>
            </a:r>
            <a:r>
              <a:rPr kumimoji="1" lang="ja-JP" altLang="en-US" sz="2000" dirty="0">
                <a:latin typeface="MS PGothic" panose="020B0600070205080204" pitchFamily="34" charset="-128"/>
                <a:ea typeface="MS PGothic" panose="020B0600070205080204" pitchFamily="34" charset="-128"/>
              </a:rPr>
              <a:t>な排出量の増加はカウントしない方針</a:t>
            </a:r>
            <a:r>
              <a:rPr kumimoji="1" lang="ja-JP" altLang="en-US" sz="2000" dirty="0" smtClean="0">
                <a:latin typeface="MS PGothic" panose="020B0600070205080204" pitchFamily="34" charset="-128"/>
                <a:ea typeface="MS PGothic" panose="020B0600070205080204" pitchFamily="34" charset="-128"/>
              </a:rPr>
              <a:t>。</a:t>
            </a:r>
            <a:endParaRPr kumimoji="1" lang="en-US" altLang="ja-JP" sz="2000" dirty="0" smtClean="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ja-JP" altLang="en-US" sz="2000" dirty="0" smtClean="0">
                <a:latin typeface="MS PGothic" panose="020B0600070205080204" pitchFamily="34" charset="-128"/>
                <a:ea typeface="MS PGothic" panose="020B0600070205080204" pitchFamily="34" charset="-128"/>
              </a:rPr>
              <a:t>これ</a:t>
            </a:r>
            <a:r>
              <a:rPr kumimoji="1" lang="ja-JP" altLang="en-US" sz="2000" dirty="0">
                <a:latin typeface="MS PGothic" panose="020B0600070205080204" pitchFamily="34" charset="-128"/>
                <a:ea typeface="MS PGothic" panose="020B0600070205080204" pitchFamily="34" charset="-128"/>
              </a:rPr>
              <a:t>では</a:t>
            </a:r>
            <a:r>
              <a:rPr kumimoji="1" lang="en-US" altLang="ja-JP" sz="2000" dirty="0">
                <a:latin typeface="MS PGothic" panose="020B0600070205080204" pitchFamily="34" charset="-128"/>
                <a:ea typeface="MS PGothic" panose="020B0600070205080204" pitchFamily="34" charset="-128"/>
              </a:rPr>
              <a:t>IPCC</a:t>
            </a:r>
            <a:r>
              <a:rPr kumimoji="1" lang="ja-JP" altLang="en-US" sz="2000" dirty="0">
                <a:latin typeface="MS PGothic" panose="020B0600070205080204" pitchFamily="34" charset="-128"/>
                <a:ea typeface="MS PGothic" panose="020B0600070205080204" pitchFamily="34" charset="-128"/>
              </a:rPr>
              <a:t>の</a:t>
            </a:r>
            <a:r>
              <a:rPr kumimoji="1" lang="en-US" altLang="ja-JP" sz="2000" dirty="0">
                <a:latin typeface="MS PGothic" panose="020B0600070205080204" pitchFamily="34" charset="-128"/>
                <a:ea typeface="MS PGothic" panose="020B0600070205080204" pitchFamily="34" charset="-128"/>
              </a:rPr>
              <a:t>GHG</a:t>
            </a:r>
            <a:r>
              <a:rPr kumimoji="1" lang="ja-JP" altLang="en-US" sz="2000" dirty="0">
                <a:latin typeface="MS PGothic" panose="020B0600070205080204" pitchFamily="34" charset="-128"/>
                <a:ea typeface="MS PGothic" panose="020B0600070205080204" pitchFamily="34" charset="-128"/>
              </a:rPr>
              <a:t>カウント方法にも合致しない</a:t>
            </a:r>
            <a:r>
              <a:rPr kumimoji="1" lang="ja-JP" altLang="en-US" sz="2000" dirty="0" smtClean="0">
                <a:latin typeface="MS PGothic" panose="020B0600070205080204" pitchFamily="34" charset="-128"/>
                <a:ea typeface="MS PGothic" panose="020B0600070205080204" pitchFamily="34" charset="-128"/>
              </a:rPr>
              <a:t>。</a:t>
            </a:r>
            <a:endParaRPr kumimoji="1" lang="en-US" altLang="ja-JP" sz="2000" dirty="0" smtClean="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endParaRPr kumimoji="1" lang="en-US" altLang="ja-JP" sz="20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en-US" altLang="ja-JP" sz="2000" dirty="0">
                <a:latin typeface="MS PGothic" panose="020B0600070205080204" pitchFamily="34" charset="-128"/>
                <a:ea typeface="MS PGothic" panose="020B0600070205080204" pitchFamily="34" charset="-128"/>
              </a:rPr>
              <a:t>The FIT Biomass Sustainability WG is conducting LCA-GHG calculations and studying ways to handle forest carbon stocks.</a:t>
            </a:r>
          </a:p>
          <a:p>
            <a:pPr marL="257168" indent="-257168">
              <a:buFont typeface="Arial" panose="020B0604020202020204" pitchFamily="34" charset="0"/>
              <a:buChar char="•"/>
            </a:pPr>
            <a:endParaRPr kumimoji="1" lang="en-US" altLang="ja-JP" sz="20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en-US" altLang="ja-JP" sz="2000" dirty="0">
                <a:latin typeface="MS PGothic" panose="020B0600070205080204" pitchFamily="34" charset="-128"/>
                <a:ea typeface="MS PGothic" panose="020B0600070205080204" pitchFamily="34" charset="-128"/>
              </a:rPr>
              <a:t>The Secretariat's proposal states that changes in the carbon stock "Only direct land-use change (E.G., when land use is diverted from forests to agricultural land) is included." and does not count other reductions in the carbon stock (E.G., logging and transport from natural forests and conversion to planted forests) or increases in short-term emissions.</a:t>
            </a:r>
          </a:p>
          <a:p>
            <a:pPr marL="257168" indent="-257168">
              <a:buFont typeface="Arial" panose="020B0604020202020204" pitchFamily="34" charset="0"/>
              <a:buChar char="•"/>
            </a:pPr>
            <a:r>
              <a:rPr kumimoji="1" lang="en-US" altLang="ja-JP" sz="2000" dirty="0">
                <a:latin typeface="MS PGothic" panose="020B0600070205080204" pitchFamily="34" charset="-128"/>
                <a:ea typeface="MS PGothic" panose="020B0600070205080204" pitchFamily="34" charset="-128"/>
              </a:rPr>
              <a:t>This is not consistent with the IPCC GHG counting method.</a:t>
            </a:r>
            <a:endParaRPr kumimoji="1" lang="en-US" altLang="ja-JP" sz="2000" dirty="0">
              <a:latin typeface="MS PGothic" panose="020B0600070205080204" pitchFamily="34" charset="-128"/>
              <a:ea typeface="MS PGothic" panose="020B0600070205080204" pitchFamily="34" charset="-128"/>
            </a:endParaRPr>
          </a:p>
          <a:p>
            <a:endParaRPr kumimoji="1" lang="en-US" altLang="ja-JP" sz="2000" dirty="0">
              <a:latin typeface="MS PGothic" panose="020B0600070205080204" pitchFamily="34" charset="-128"/>
              <a:ea typeface="MS PGothic" panose="020B0600070205080204" pitchFamily="34" charset="-128"/>
            </a:endParaRPr>
          </a:p>
        </p:txBody>
      </p:sp>
      <p:sp>
        <p:nvSpPr>
          <p:cNvPr id="9" name="スライド番号プレースホルダー 3">
            <a:extLst>
              <a:ext uri="{FF2B5EF4-FFF2-40B4-BE49-F238E27FC236}">
                <a16:creationId xmlns:a16="http://schemas.microsoft.com/office/drawing/2014/main" id="{C0E91AA6-CDF8-AB4F-A76A-E42496146CDF}"/>
              </a:ext>
            </a:extLst>
          </p:cNvPr>
          <p:cNvSpPr>
            <a:spLocks noGrp="1"/>
          </p:cNvSpPr>
          <p:nvPr>
            <p:ph type="sldNum" sz="quarter" idx="12"/>
          </p:nvPr>
        </p:nvSpPr>
        <p:spPr>
          <a:xfrm>
            <a:off x="8850431" y="5752107"/>
            <a:ext cx="297291" cy="273844"/>
          </a:xfrm>
        </p:spPr>
        <p:txBody>
          <a:bodyPr/>
          <a:lstStyle/>
          <a:p>
            <a:pPr algn="ctr"/>
            <a:fld id="{48F63A3B-78C7-47BE-AE5E-E10140E04643}" type="slidenum">
              <a:rPr lang="en-US" smtClean="0"/>
              <a:pPr algn="ctr"/>
              <a:t>5</a:t>
            </a:fld>
            <a:endParaRPr lang="en-US" dirty="0"/>
          </a:p>
        </p:txBody>
      </p:sp>
      <p:sp>
        <p:nvSpPr>
          <p:cNvPr id="11" name="タイトル 1">
            <a:extLst>
              <a:ext uri="{FF2B5EF4-FFF2-40B4-BE49-F238E27FC236}">
                <a16:creationId xmlns:a16="http://schemas.microsoft.com/office/drawing/2014/main" id="{7972E3CF-81E6-1248-AC7F-D7ED6D7404CA}"/>
              </a:ext>
            </a:extLst>
          </p:cNvPr>
          <p:cNvSpPr txBox="1">
            <a:spLocks/>
          </p:cNvSpPr>
          <p:nvPr/>
        </p:nvSpPr>
        <p:spPr>
          <a:xfrm>
            <a:off x="127591" y="274411"/>
            <a:ext cx="9016409" cy="548928"/>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a:lstStyle>
          <a:p>
            <a:r>
              <a:rPr lang="ja-JP" altLang="en-US" sz="2100" b="1" dirty="0">
                <a:solidFill>
                  <a:srgbClr val="002A6F"/>
                </a:solidFill>
                <a:latin typeface="MS PGothic" panose="020B0600070205080204" pitchFamily="34" charset="-128"/>
                <a:ea typeface="MS PGothic" panose="020B0600070205080204" pitchFamily="34" charset="-128"/>
              </a:rPr>
              <a:t>　</a:t>
            </a:r>
            <a:r>
              <a:rPr lang="en-US" altLang="ja-JP" sz="2100" b="1" dirty="0">
                <a:solidFill>
                  <a:srgbClr val="002A6F"/>
                </a:solidFill>
                <a:latin typeface="MS PGothic" panose="020B0600070205080204" pitchFamily="34" charset="-128"/>
                <a:ea typeface="MS PGothic" panose="020B0600070205080204" pitchFamily="34" charset="-128"/>
              </a:rPr>
              <a:t>FIT</a:t>
            </a:r>
            <a:r>
              <a:rPr lang="ja-JP" altLang="en-US" sz="2100" b="1" dirty="0" smtClean="0">
                <a:solidFill>
                  <a:srgbClr val="002A6F"/>
                </a:solidFill>
                <a:latin typeface="MS PGothic" panose="020B0600070205080204" pitchFamily="34" charset="-128"/>
                <a:ea typeface="MS PGothic" panose="020B0600070205080204" pitchFamily="34" charset="-128"/>
              </a:rPr>
              <a:t>木質バイオマス発電と</a:t>
            </a:r>
            <a:r>
              <a:rPr lang="en-US" altLang="ja-JP" sz="2100" b="1" dirty="0" smtClean="0">
                <a:solidFill>
                  <a:srgbClr val="002A6F"/>
                </a:solidFill>
                <a:latin typeface="MS PGothic" panose="020B0600070205080204" pitchFamily="34" charset="-128"/>
                <a:ea typeface="MS PGothic" panose="020B0600070205080204" pitchFamily="34" charset="-128"/>
              </a:rPr>
              <a:t>1.5</a:t>
            </a:r>
            <a:r>
              <a:rPr lang="ja-JP" altLang="en-US" sz="2100" b="1" dirty="0" smtClean="0">
                <a:solidFill>
                  <a:srgbClr val="002A6F"/>
                </a:solidFill>
                <a:latin typeface="MS PGothic" panose="020B0600070205080204" pitchFamily="34" charset="-128"/>
                <a:ea typeface="MS PGothic" panose="020B0600070205080204" pitchFamily="34" charset="-128"/>
              </a:rPr>
              <a:t>℃目標</a:t>
            </a:r>
            <a:r>
              <a:rPr lang="ja-JP" altLang="en-US" sz="2100" b="1" dirty="0" smtClean="0">
                <a:solidFill>
                  <a:srgbClr val="002A6F"/>
                </a:solidFill>
                <a:latin typeface="MS PGothic" panose="020B0600070205080204" pitchFamily="34" charset="-128"/>
                <a:ea typeface="MS PGothic" panose="020B0600070205080204" pitchFamily="34" charset="-128"/>
              </a:rPr>
              <a:t>題</a:t>
            </a:r>
            <a:endParaRPr lang="ja-JP" altLang="en-US" sz="2100" b="1" dirty="0">
              <a:solidFill>
                <a:srgbClr val="002A6F"/>
              </a:solidFill>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964983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1CA081B1-C7FD-0541-B328-227DA56BB733}"/>
              </a:ext>
            </a:extLst>
          </p:cNvPr>
          <p:cNvSpPr txBox="1"/>
          <p:nvPr/>
        </p:nvSpPr>
        <p:spPr>
          <a:xfrm>
            <a:off x="-47135" y="814396"/>
            <a:ext cx="9144000" cy="5761601"/>
          </a:xfrm>
          <a:prstGeom prst="rect">
            <a:avLst/>
          </a:prstGeom>
          <a:solidFill>
            <a:schemeClr val="accent1">
              <a:lumMod val="20000"/>
              <a:lumOff val="80000"/>
              <a:alpha val="50000"/>
            </a:schemeClr>
          </a:solidFill>
          <a:ln w="19050">
            <a:noFill/>
          </a:ln>
        </p:spPr>
        <p:txBody>
          <a:bodyPr wrap="square" tIns="108000" bIns="81000" rtlCol="0">
            <a:spAutoFit/>
          </a:bodyPr>
          <a:lstStyle/>
          <a:p>
            <a:pPr marL="257168" indent="-257168">
              <a:buFont typeface="Arial" panose="020B0604020202020204" pitchFamily="34" charset="0"/>
              <a:buChar char="•"/>
            </a:pPr>
            <a:r>
              <a:rPr kumimoji="1" lang="ja-JP" altLang="en-US" sz="2000" dirty="0" smtClean="0">
                <a:latin typeface="MS PGothic" panose="020B0600070205080204" pitchFamily="34" charset="-128"/>
                <a:ea typeface="MS PGothic" panose="020B0600070205080204" pitchFamily="34" charset="-128"/>
              </a:rPr>
              <a:t>少なくとも生産地の森林炭素ストックが事業期間内に回復するという前提条件と、その確認方法を</a:t>
            </a:r>
            <a:r>
              <a:rPr kumimoji="1" lang="en-US" altLang="ja-JP" sz="2000" dirty="0" smtClean="0">
                <a:latin typeface="MS PGothic" panose="020B0600070205080204" pitchFamily="34" charset="-128"/>
                <a:ea typeface="MS PGothic" panose="020B0600070205080204" pitchFamily="34" charset="-128"/>
              </a:rPr>
              <a:t>FIT</a:t>
            </a:r>
            <a:r>
              <a:rPr kumimoji="1" lang="ja-JP" altLang="en-US" sz="2000" dirty="0" smtClean="0">
                <a:latin typeface="MS PGothic" panose="020B0600070205080204" pitchFamily="34" charset="-128"/>
                <a:ea typeface="MS PGothic" panose="020B0600070205080204" pitchFamily="34" charset="-128"/>
              </a:rPr>
              <a:t>バイオマスガイドラインに明記する。</a:t>
            </a:r>
            <a:endParaRPr kumimoji="1" lang="en-US" altLang="ja-JP" sz="11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endParaRPr kumimoji="1" lang="en-US" altLang="ja-JP" sz="20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en-US" altLang="ja-JP" sz="2000" dirty="0">
                <a:latin typeface="MS PGothic" panose="020B0600070205080204" pitchFamily="34" charset="-128"/>
                <a:ea typeface="MS PGothic" panose="020B0600070205080204" pitchFamily="34" charset="-128"/>
              </a:rPr>
              <a:t>GHG</a:t>
            </a:r>
            <a:r>
              <a:rPr kumimoji="1" lang="ja-JP" altLang="en-US" sz="2000" dirty="0">
                <a:latin typeface="MS PGothic" panose="020B0600070205080204" pitchFamily="34" charset="-128"/>
                <a:ea typeface="MS PGothic" panose="020B0600070205080204" pitchFamily="34" charset="-128"/>
              </a:rPr>
              <a:t>算定では、土地利用転換だけでなく、</a:t>
            </a:r>
            <a:r>
              <a:rPr kumimoji="1" lang="en-US" altLang="ja-JP" sz="2000" dirty="0">
                <a:latin typeface="MS PGothic" panose="020B0600070205080204" pitchFamily="34" charset="-128"/>
                <a:ea typeface="MS PGothic" panose="020B0600070205080204" pitchFamily="34" charset="-128"/>
              </a:rPr>
              <a:t>IPCC</a:t>
            </a:r>
            <a:r>
              <a:rPr kumimoji="1" lang="ja-JP" altLang="en-US" sz="2000" dirty="0">
                <a:latin typeface="MS PGothic" panose="020B0600070205080204" pitchFamily="34" charset="-128"/>
                <a:ea typeface="MS PGothic" panose="020B0600070205080204" pitchFamily="34" charset="-128"/>
              </a:rPr>
              <a:t>の</a:t>
            </a:r>
            <a:r>
              <a:rPr kumimoji="1" lang="en-US" altLang="ja-JP" sz="2000" dirty="0">
                <a:latin typeface="MS PGothic" panose="020B0600070205080204" pitchFamily="34" charset="-128"/>
                <a:ea typeface="MS PGothic" panose="020B0600070205080204" pitchFamily="34" charset="-128"/>
              </a:rPr>
              <a:t>GHG</a:t>
            </a:r>
            <a:r>
              <a:rPr kumimoji="1" lang="ja-JP" altLang="en-US" sz="2000" dirty="0">
                <a:latin typeface="MS PGothic" panose="020B0600070205080204" pitchFamily="34" charset="-128"/>
                <a:ea typeface="MS PGothic" panose="020B0600070205080204" pitchFamily="34" charset="-128"/>
              </a:rPr>
              <a:t>カウント方法に沿って</a:t>
            </a:r>
            <a:r>
              <a:rPr kumimoji="1" lang="ja-JP" altLang="en-US" sz="2000" dirty="0" smtClean="0">
                <a:latin typeface="MS PGothic" panose="020B0600070205080204" pitchFamily="34" charset="-128"/>
                <a:ea typeface="MS PGothic" panose="020B0600070205080204" pitchFamily="34" charset="-128"/>
              </a:rPr>
              <a:t>、短期的</a:t>
            </a:r>
            <a:r>
              <a:rPr kumimoji="1" lang="ja-JP" altLang="en-US" sz="2000" dirty="0">
                <a:latin typeface="MS PGothic" panose="020B0600070205080204" pitchFamily="34" charset="-128"/>
                <a:ea typeface="MS PGothic" panose="020B0600070205080204" pitchFamily="34" charset="-128"/>
              </a:rPr>
              <a:t>な森林の炭素ストックの減少を評価する</a:t>
            </a:r>
            <a:r>
              <a:rPr kumimoji="1" lang="ja-JP" altLang="en-US" sz="2000" dirty="0" smtClean="0">
                <a:latin typeface="MS PGothic" panose="020B0600070205080204" pitchFamily="34" charset="-128"/>
                <a:ea typeface="MS PGothic" panose="020B0600070205080204" pitchFamily="34" charset="-128"/>
              </a:rPr>
              <a:t>。</a:t>
            </a:r>
            <a:endParaRPr kumimoji="1" lang="en-US" altLang="ja-JP" sz="11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endParaRPr kumimoji="1" lang="en-US" altLang="ja-JP" sz="20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ja-JP" altLang="en-US" sz="2000" dirty="0">
                <a:latin typeface="MS PGothic" panose="020B0600070205080204" pitchFamily="34" charset="-128"/>
                <a:ea typeface="MS PGothic" panose="020B0600070205080204" pitchFamily="34" charset="-128"/>
              </a:rPr>
              <a:t>現在の</a:t>
            </a:r>
            <a:r>
              <a:rPr kumimoji="1" lang="ja-JP" altLang="en-US" sz="2000" dirty="0" smtClean="0">
                <a:latin typeface="MS PGothic" panose="020B0600070205080204" pitchFamily="34" charset="-128"/>
                <a:ea typeface="MS PGothic" panose="020B0600070205080204" pitchFamily="34" charset="-128"/>
              </a:rPr>
              <a:t>ガイドラインは</a:t>
            </a:r>
            <a:r>
              <a:rPr kumimoji="1" lang="ja-JP" altLang="en-US" sz="2000" dirty="0">
                <a:latin typeface="MS PGothic" panose="020B0600070205080204" pitchFamily="34" charset="-128"/>
                <a:ea typeface="MS PGothic" panose="020B0600070205080204" pitchFamily="34" charset="-128"/>
              </a:rPr>
              <a:t>、木質バイオマスの持続可能性確認の規定があいまい</a:t>
            </a:r>
            <a:r>
              <a:rPr kumimoji="1" lang="ja-JP" altLang="en-US" sz="2000" dirty="0" smtClean="0">
                <a:latin typeface="MS PGothic" panose="020B0600070205080204" pitchFamily="34" charset="-128"/>
                <a:ea typeface="MS PGothic" panose="020B0600070205080204" pitchFamily="34" charset="-128"/>
              </a:rPr>
              <a:t>で</a:t>
            </a:r>
            <a:r>
              <a:rPr kumimoji="1" lang="ja-JP" altLang="en-US" sz="2000" dirty="0">
                <a:latin typeface="MS PGothic" panose="020B0600070205080204" pitchFamily="34" charset="-128"/>
                <a:ea typeface="MS PGothic" panose="020B0600070205080204" pitchFamily="34" charset="-128"/>
              </a:rPr>
              <a:t>ある。早急に持続可能性基準に</a:t>
            </a:r>
            <a:r>
              <a:rPr kumimoji="1" lang="ja-JP" altLang="en-US" sz="2000" dirty="0" smtClean="0">
                <a:latin typeface="MS PGothic" panose="020B0600070205080204" pitchFamily="34" charset="-128"/>
                <a:ea typeface="MS PGothic" panose="020B0600070205080204" pitchFamily="34" charset="-128"/>
              </a:rPr>
              <a:t>ついて議論</a:t>
            </a:r>
            <a:r>
              <a:rPr kumimoji="1" lang="ja-JP" altLang="en-US" sz="2000" dirty="0">
                <a:latin typeface="MS PGothic" panose="020B0600070205080204" pitchFamily="34" charset="-128"/>
                <a:ea typeface="MS PGothic" panose="020B0600070205080204" pitchFamily="34" charset="-128"/>
              </a:rPr>
              <a:t>し方針を決定する</a:t>
            </a:r>
            <a:r>
              <a:rPr kumimoji="1" lang="ja-JP" altLang="en-US" sz="2000" dirty="0" smtClean="0">
                <a:latin typeface="MS PGothic" panose="020B0600070205080204" pitchFamily="34" charset="-128"/>
                <a:ea typeface="MS PGothic" panose="020B0600070205080204" pitchFamily="34" charset="-128"/>
              </a:rPr>
              <a:t>。</a:t>
            </a:r>
            <a:endParaRPr kumimoji="1" lang="en-US" altLang="ja-JP" sz="11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endParaRPr kumimoji="1" lang="en-US" altLang="ja-JP" sz="2000" dirty="0" smtClean="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en-US" altLang="ja-JP" sz="2000" dirty="0" smtClean="0">
                <a:latin typeface="MS PGothic" panose="020B0600070205080204" pitchFamily="34" charset="-128"/>
                <a:ea typeface="MS PGothic" panose="020B0600070205080204" pitchFamily="34" charset="-128"/>
              </a:rPr>
              <a:t>The </a:t>
            </a:r>
            <a:r>
              <a:rPr kumimoji="1" lang="en-US" altLang="ja-JP" sz="2000" dirty="0">
                <a:latin typeface="MS PGothic" panose="020B0600070205080204" pitchFamily="34" charset="-128"/>
                <a:ea typeface="MS PGothic" panose="020B0600070205080204" pitchFamily="34" charset="-128"/>
              </a:rPr>
              <a:t>FIT Biomass Guidelines specify the assumptions that at least the carbon stocks in the forests of the producing areas will be restored within the project period and how to identify them.</a:t>
            </a:r>
          </a:p>
          <a:p>
            <a:pPr marL="257168" indent="-257168">
              <a:buFont typeface="Arial" panose="020B0604020202020204" pitchFamily="34" charset="0"/>
              <a:buChar char="•"/>
            </a:pPr>
            <a:endParaRPr kumimoji="1" lang="en-US" altLang="ja-JP" sz="1100" dirty="0" smtClean="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en-US" altLang="ja-JP" sz="2000" dirty="0" smtClean="0">
                <a:latin typeface="MS PGothic" panose="020B0600070205080204" pitchFamily="34" charset="-128"/>
                <a:ea typeface="MS PGothic" panose="020B0600070205080204" pitchFamily="34" charset="-128"/>
              </a:rPr>
              <a:t>In </a:t>
            </a:r>
            <a:r>
              <a:rPr kumimoji="1" lang="en-US" altLang="ja-JP" sz="2000" dirty="0">
                <a:latin typeface="MS PGothic" panose="020B0600070205080204" pitchFamily="34" charset="-128"/>
                <a:ea typeface="MS PGothic" panose="020B0600070205080204" pitchFamily="34" charset="-128"/>
              </a:rPr>
              <a:t>addition to land-use conversion, GHG accounting assesses short-term forest carbon stock reductions in line with the IPCC GHG counting methodology.</a:t>
            </a:r>
          </a:p>
          <a:p>
            <a:pPr marL="257168" indent="-257168">
              <a:buFont typeface="Arial" panose="020B0604020202020204" pitchFamily="34" charset="0"/>
              <a:buChar char="•"/>
            </a:pPr>
            <a:endParaRPr kumimoji="1" lang="en-US" altLang="ja-JP" sz="1100" dirty="0" smtClean="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en-US" altLang="ja-JP" sz="2000" dirty="0">
                <a:latin typeface="MS PGothic" panose="020B0600070205080204" pitchFamily="34" charset="-128"/>
                <a:ea typeface="MS PGothic" panose="020B0600070205080204" pitchFamily="34" charset="-128"/>
              </a:rPr>
              <a:t>The current guidelines are ambiguous in their provisions for confirming the sustainability of woody biomass. Discuss sustainability criteria and determine policies as soon as possible</a:t>
            </a:r>
            <a:r>
              <a:rPr kumimoji="1" lang="en-US" altLang="ja-JP" sz="2000" dirty="0" smtClean="0">
                <a:latin typeface="MS PGothic" panose="020B0600070205080204" pitchFamily="34" charset="-128"/>
                <a:ea typeface="MS PGothic" panose="020B0600070205080204" pitchFamily="34" charset="-128"/>
              </a:rPr>
              <a:t>.</a:t>
            </a:r>
            <a:endParaRPr kumimoji="1" lang="en-US" altLang="ja-JP" sz="2000" dirty="0">
              <a:latin typeface="MS PGothic" panose="020B0600070205080204" pitchFamily="34" charset="-128"/>
              <a:ea typeface="MS PGothic" panose="020B0600070205080204" pitchFamily="34" charset="-128"/>
            </a:endParaRPr>
          </a:p>
        </p:txBody>
      </p:sp>
      <p:sp>
        <p:nvSpPr>
          <p:cNvPr id="9" name="スライド番号プレースホルダー 3">
            <a:extLst>
              <a:ext uri="{FF2B5EF4-FFF2-40B4-BE49-F238E27FC236}">
                <a16:creationId xmlns:a16="http://schemas.microsoft.com/office/drawing/2014/main" id="{C0E91AA6-CDF8-AB4F-A76A-E42496146CDF}"/>
              </a:ext>
            </a:extLst>
          </p:cNvPr>
          <p:cNvSpPr>
            <a:spLocks noGrp="1"/>
          </p:cNvSpPr>
          <p:nvPr>
            <p:ph type="sldNum" sz="quarter" idx="12"/>
          </p:nvPr>
        </p:nvSpPr>
        <p:spPr>
          <a:xfrm>
            <a:off x="8850431" y="5752107"/>
            <a:ext cx="297291" cy="273844"/>
          </a:xfrm>
        </p:spPr>
        <p:txBody>
          <a:bodyPr/>
          <a:lstStyle/>
          <a:p>
            <a:pPr algn="ctr"/>
            <a:fld id="{48F63A3B-78C7-47BE-AE5E-E10140E04643}" type="slidenum">
              <a:rPr lang="en-US" smtClean="0"/>
              <a:pPr algn="ctr"/>
              <a:t>6</a:t>
            </a:fld>
            <a:endParaRPr lang="en-US" dirty="0"/>
          </a:p>
        </p:txBody>
      </p:sp>
      <p:sp>
        <p:nvSpPr>
          <p:cNvPr id="11" name="タイトル 1">
            <a:extLst>
              <a:ext uri="{FF2B5EF4-FFF2-40B4-BE49-F238E27FC236}">
                <a16:creationId xmlns:a16="http://schemas.microsoft.com/office/drawing/2014/main" id="{7972E3CF-81E6-1248-AC7F-D7ED6D7404CA}"/>
              </a:ext>
            </a:extLst>
          </p:cNvPr>
          <p:cNvSpPr txBox="1">
            <a:spLocks/>
          </p:cNvSpPr>
          <p:nvPr/>
        </p:nvSpPr>
        <p:spPr>
          <a:xfrm>
            <a:off x="127591" y="274411"/>
            <a:ext cx="9016409" cy="548928"/>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a:lstStyle>
          <a:p>
            <a:r>
              <a:rPr lang="ja-JP" altLang="en-US" sz="2100" b="1" dirty="0">
                <a:solidFill>
                  <a:srgbClr val="002A6F"/>
                </a:solidFill>
                <a:latin typeface="MS PGothic" panose="020B0600070205080204" pitchFamily="34" charset="-128"/>
                <a:ea typeface="MS PGothic" panose="020B0600070205080204" pitchFamily="34" charset="-128"/>
              </a:rPr>
              <a:t>　</a:t>
            </a:r>
          </a:p>
        </p:txBody>
      </p:sp>
      <p:sp>
        <p:nvSpPr>
          <p:cNvPr id="2" name="正方形/長方形 1"/>
          <p:cNvSpPr/>
          <p:nvPr/>
        </p:nvSpPr>
        <p:spPr>
          <a:xfrm>
            <a:off x="305990" y="274411"/>
            <a:ext cx="8838010" cy="707886"/>
          </a:xfrm>
          <a:prstGeom prst="rect">
            <a:avLst/>
          </a:prstGeom>
        </p:spPr>
        <p:txBody>
          <a:bodyPr wrap="square">
            <a:spAutoFit/>
          </a:bodyPr>
          <a:lstStyle/>
          <a:p>
            <a:r>
              <a:rPr kumimoji="1" lang="ja-JP" altLang="en-US" sz="2000" dirty="0">
                <a:latin typeface="MS PGothic" panose="020B0600070205080204" pitchFamily="34" charset="-128"/>
                <a:ea typeface="MS PGothic" panose="020B0600070205080204" pitchFamily="34" charset="-128"/>
              </a:rPr>
              <a:t>ＦＩＴへの提案</a:t>
            </a:r>
            <a:r>
              <a:rPr kumimoji="1" lang="ja-JP" altLang="en-US" sz="2000" dirty="0" err="1">
                <a:latin typeface="MS PGothic" panose="020B0600070205080204" pitchFamily="34" charset="-128"/>
                <a:ea typeface="MS PGothic" panose="020B0600070205080204" pitchFamily="34" charset="-128"/>
              </a:rPr>
              <a:t>ー</a:t>
            </a:r>
            <a:r>
              <a:rPr kumimoji="1" lang="en-US" altLang="ja-JP" sz="2000" dirty="0">
                <a:latin typeface="MS PGothic" panose="020B0600070205080204" pitchFamily="34" charset="-128"/>
                <a:ea typeface="MS PGothic" panose="020B0600070205080204" pitchFamily="34" charset="-128"/>
              </a:rPr>
              <a:t>1.5℃</a:t>
            </a:r>
            <a:r>
              <a:rPr kumimoji="1" lang="ja-JP" altLang="en-US" sz="2000" dirty="0">
                <a:latin typeface="MS PGothic" panose="020B0600070205080204" pitchFamily="34" charset="-128"/>
                <a:ea typeface="MS PGothic" panose="020B0600070205080204" pitchFamily="34" charset="-128"/>
              </a:rPr>
              <a:t>目標</a:t>
            </a:r>
            <a:r>
              <a:rPr kumimoji="1" lang="ja-JP" altLang="en-US" sz="2000" dirty="0" smtClean="0">
                <a:latin typeface="MS PGothic" panose="020B0600070205080204" pitchFamily="34" charset="-128"/>
                <a:ea typeface="MS PGothic" panose="020B0600070205080204" pitchFamily="34" charset="-128"/>
              </a:rPr>
              <a:t>に向けて　　　</a:t>
            </a:r>
            <a:r>
              <a:rPr kumimoji="1" lang="en-US" altLang="ja-JP" sz="2000" dirty="0">
                <a:latin typeface="MS PGothic" panose="020B0600070205080204" pitchFamily="34" charset="-128"/>
                <a:ea typeface="MS PGothic" panose="020B0600070205080204" pitchFamily="34" charset="-128"/>
              </a:rPr>
              <a:t>Proposal to FIT - Toward 1.5 °C Target</a:t>
            </a:r>
          </a:p>
          <a:p>
            <a:endParaRPr kumimoji="1" lang="en-US" altLang="ja-JP" sz="2000" dirty="0">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454086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テキスト ボックス 12">
            <a:extLst>
              <a:ext uri="{FF2B5EF4-FFF2-40B4-BE49-F238E27FC236}">
                <a16:creationId xmlns:a16="http://schemas.microsoft.com/office/drawing/2014/main" id="{1CA081B1-C7FD-0541-B328-227DA56BB733}"/>
              </a:ext>
            </a:extLst>
          </p:cNvPr>
          <p:cNvSpPr txBox="1"/>
          <p:nvPr/>
        </p:nvSpPr>
        <p:spPr>
          <a:xfrm>
            <a:off x="305991" y="852104"/>
            <a:ext cx="8343900" cy="5730824"/>
          </a:xfrm>
          <a:prstGeom prst="rect">
            <a:avLst/>
          </a:prstGeom>
          <a:solidFill>
            <a:schemeClr val="accent1">
              <a:lumMod val="20000"/>
              <a:lumOff val="80000"/>
              <a:alpha val="50000"/>
            </a:schemeClr>
          </a:solidFill>
          <a:ln w="19050">
            <a:noFill/>
          </a:ln>
        </p:spPr>
        <p:txBody>
          <a:bodyPr wrap="square" tIns="108000" bIns="81000" rtlCol="0">
            <a:spAutoFit/>
          </a:bodyPr>
          <a:lstStyle/>
          <a:p>
            <a:pPr marL="257168" indent="-257168">
              <a:buFont typeface="Arial" panose="020B0604020202020204" pitchFamily="34" charset="0"/>
              <a:buChar char="•"/>
            </a:pPr>
            <a:r>
              <a:rPr kumimoji="1" lang="ja-JP" altLang="en-US" sz="2000" dirty="0">
                <a:latin typeface="MS PGothic" panose="020B0600070205080204" pitchFamily="34" charset="-128"/>
                <a:ea typeface="MS PGothic" panose="020B0600070205080204" pitchFamily="34" charset="-128"/>
              </a:rPr>
              <a:t>森林の炭素ストックの回復期間を考慮すると、現状の木質バイオマス発電を継続することは、パリ協定の</a:t>
            </a:r>
            <a:r>
              <a:rPr kumimoji="1" lang="en-US" altLang="ja-JP" sz="2000" dirty="0">
                <a:latin typeface="MS PGothic" panose="020B0600070205080204" pitchFamily="34" charset="-128"/>
                <a:ea typeface="MS PGothic" panose="020B0600070205080204" pitchFamily="34" charset="-128"/>
              </a:rPr>
              <a:t>1.5</a:t>
            </a:r>
            <a:r>
              <a:rPr kumimoji="1" lang="ja-JP" altLang="en-US" sz="2000" dirty="0">
                <a:latin typeface="MS PGothic" panose="020B0600070205080204" pitchFamily="34" charset="-128"/>
                <a:ea typeface="MS PGothic" panose="020B0600070205080204" pitchFamily="34" charset="-128"/>
              </a:rPr>
              <a:t>℃目標（</a:t>
            </a:r>
            <a:r>
              <a:rPr kumimoji="1" lang="en-US" altLang="ja-JP" sz="2000" dirty="0">
                <a:latin typeface="MS PGothic" panose="020B0600070205080204" pitchFamily="34" charset="-128"/>
                <a:ea typeface="MS PGothic" panose="020B0600070205080204" pitchFamily="34" charset="-128"/>
              </a:rPr>
              <a:t>2030</a:t>
            </a:r>
            <a:r>
              <a:rPr kumimoji="1" lang="ja-JP" altLang="en-US" sz="2000" dirty="0">
                <a:latin typeface="MS PGothic" panose="020B0600070205080204" pitchFamily="34" charset="-128"/>
                <a:ea typeface="MS PGothic" panose="020B0600070205080204" pitchFamily="34" charset="-128"/>
              </a:rPr>
              <a:t>年に半減）の達成に貢献しない。</a:t>
            </a:r>
            <a:endParaRPr kumimoji="1" lang="en-US" altLang="ja-JP" sz="20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endParaRPr kumimoji="1" lang="en-US" altLang="ja-JP" sz="2000" dirty="0">
              <a:solidFill>
                <a:srgbClr val="FF0000"/>
              </a:solidFill>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ja-JP" altLang="en-US" sz="2000" b="1" dirty="0"/>
              <a:t>伐採して燃やせば排出源になるが、</a:t>
            </a:r>
            <a:r>
              <a:rPr kumimoji="1" lang="ja-JP" altLang="en-US" sz="2000" dirty="0">
                <a:solidFill>
                  <a:schemeClr val="accent1">
                    <a:lumMod val="75000"/>
                  </a:schemeClr>
                </a:solidFill>
                <a:latin typeface="MS PGothic" panose="020B0600070205080204" pitchFamily="34" charset="-128"/>
                <a:ea typeface="MS PGothic" panose="020B0600070205080204" pitchFamily="34" charset="-128"/>
              </a:rPr>
              <a:t>木材をマテリアル利用する場合は、製材部分は炭素ストック（</a:t>
            </a:r>
            <a:r>
              <a:rPr kumimoji="1" lang="en-US" altLang="ja-JP" sz="2000" dirty="0">
                <a:solidFill>
                  <a:schemeClr val="accent1">
                    <a:lumMod val="75000"/>
                  </a:schemeClr>
                </a:solidFill>
                <a:latin typeface="MS PGothic" panose="020B0600070205080204" pitchFamily="34" charset="-128"/>
                <a:ea typeface="MS PGothic" panose="020B0600070205080204" pitchFamily="34" charset="-128"/>
              </a:rPr>
              <a:t>IPCC</a:t>
            </a:r>
            <a:r>
              <a:rPr kumimoji="1" lang="ja-JP" altLang="en-US" sz="2000" dirty="0">
                <a:solidFill>
                  <a:schemeClr val="accent1">
                    <a:lumMod val="75000"/>
                  </a:schemeClr>
                </a:solidFill>
                <a:latin typeface="MS PGothic" panose="020B0600070205080204" pitchFamily="34" charset="-128"/>
                <a:ea typeface="MS PGothic" panose="020B0600070205080204" pitchFamily="34" charset="-128"/>
              </a:rPr>
              <a:t>では</a:t>
            </a:r>
            <a:r>
              <a:rPr kumimoji="1" lang="en-US" altLang="ja-JP" sz="2000" dirty="0" err="1">
                <a:solidFill>
                  <a:schemeClr val="accent1">
                    <a:lumMod val="75000"/>
                  </a:schemeClr>
                </a:solidFill>
                <a:latin typeface="MS PGothic" panose="020B0600070205080204" pitchFamily="34" charset="-128"/>
                <a:ea typeface="MS PGothic" panose="020B0600070205080204" pitchFamily="34" charset="-128"/>
              </a:rPr>
              <a:t>HWP:Harvested</a:t>
            </a:r>
            <a:r>
              <a:rPr kumimoji="1" lang="en-US" altLang="ja-JP" sz="2000" dirty="0">
                <a:solidFill>
                  <a:schemeClr val="accent1">
                    <a:lumMod val="75000"/>
                  </a:schemeClr>
                </a:solidFill>
                <a:latin typeface="MS PGothic" panose="020B0600070205080204" pitchFamily="34" charset="-128"/>
                <a:ea typeface="MS PGothic" panose="020B0600070205080204" pitchFamily="34" charset="-128"/>
              </a:rPr>
              <a:t> Wood Products)</a:t>
            </a:r>
            <a:r>
              <a:rPr kumimoji="1" lang="ja-JP" altLang="en-US" sz="2000" dirty="0">
                <a:solidFill>
                  <a:schemeClr val="accent1">
                    <a:lumMod val="75000"/>
                  </a:schemeClr>
                </a:solidFill>
                <a:latin typeface="MS PGothic" panose="020B0600070205080204" pitchFamily="34" charset="-128"/>
                <a:ea typeface="MS PGothic" panose="020B0600070205080204" pitchFamily="34" charset="-128"/>
              </a:rPr>
              <a:t>となり、残材のエネルギー利用は可能。</a:t>
            </a:r>
            <a:endParaRPr kumimoji="1" lang="en-US" altLang="ja-JP" sz="2000" dirty="0">
              <a:solidFill>
                <a:schemeClr val="accent1">
                  <a:lumMod val="75000"/>
                </a:schemeClr>
              </a:solidFill>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endParaRPr kumimoji="1" lang="en-US" altLang="ja-JP" sz="2000" dirty="0">
              <a:solidFill>
                <a:schemeClr val="accent1">
                  <a:lumMod val="75000"/>
                </a:schemeClr>
              </a:solidFill>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ja-JP" altLang="en-US" sz="2000" b="1" dirty="0"/>
              <a:t>森林として存在すれば吸収源となり炭素ストック量も増え続ける。</a:t>
            </a:r>
            <a:endParaRPr kumimoji="1" lang="en-US" altLang="ja-JP" sz="2000" b="1" dirty="0">
              <a:solidFill>
                <a:srgbClr val="FF0000"/>
              </a:solidFill>
              <a:latin typeface="MS PGothic" panose="020B0600070205080204" pitchFamily="34" charset="-128"/>
              <a:ea typeface="MS PGothic" panose="020B0600070205080204" pitchFamily="34" charset="-128"/>
            </a:endParaRPr>
          </a:p>
          <a:p>
            <a:endParaRPr kumimoji="1" lang="en-US" altLang="ja-JP" sz="20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en-US" altLang="ja-JP" sz="2000" dirty="0">
                <a:latin typeface="MS PGothic" panose="020B0600070205080204" pitchFamily="34" charset="-128"/>
                <a:ea typeface="MS PGothic" panose="020B0600070205080204" pitchFamily="34" charset="-128"/>
              </a:rPr>
              <a:t>EURED</a:t>
            </a:r>
            <a:r>
              <a:rPr kumimoji="1" lang="ja-JP" altLang="en-US" sz="2000" dirty="0">
                <a:latin typeface="MS PGothic" panose="020B0600070205080204" pitchFamily="34" charset="-128"/>
                <a:ea typeface="MS PGothic" panose="020B0600070205080204" pitchFamily="34" charset="-128"/>
              </a:rPr>
              <a:t>２や環境省の</a:t>
            </a:r>
            <a:r>
              <a:rPr kumimoji="1" lang="en-US" altLang="ja-JP" sz="2000" dirty="0">
                <a:latin typeface="MS PGothic" panose="020B0600070205080204" pitchFamily="34" charset="-128"/>
                <a:ea typeface="MS PGothic" panose="020B0600070205080204" pitchFamily="34" charset="-128"/>
              </a:rPr>
              <a:t>LCA-GHG</a:t>
            </a:r>
            <a:r>
              <a:rPr kumimoji="1" lang="ja-JP" altLang="en-US" sz="2000" dirty="0">
                <a:latin typeface="MS PGothic" panose="020B0600070205080204" pitchFamily="34" charset="-128"/>
                <a:ea typeface="MS PGothic" panose="020B0600070205080204" pitchFamily="34" charset="-128"/>
              </a:rPr>
              <a:t>ガイドライン（輸入バイオマス）では、土地利用変化を伴わない場合に、</a:t>
            </a:r>
            <a:r>
              <a:rPr kumimoji="1" lang="en-US" altLang="ja-JP" sz="2000" dirty="0">
                <a:latin typeface="MS PGothic" panose="020B0600070205080204" pitchFamily="34" charset="-128"/>
                <a:ea typeface="MS PGothic" panose="020B0600070205080204" pitchFamily="34" charset="-128"/>
              </a:rPr>
              <a:t>GHG</a:t>
            </a:r>
            <a:r>
              <a:rPr kumimoji="1" lang="ja-JP" altLang="en-US" sz="2000" dirty="0">
                <a:latin typeface="MS PGothic" panose="020B0600070205080204" pitchFamily="34" charset="-128"/>
                <a:ea typeface="MS PGothic" panose="020B0600070205080204" pitchFamily="34" charset="-128"/>
              </a:rPr>
              <a:t>排出の計上をしなくて良い条件として、「事業開始前の伐採対象地の</a:t>
            </a:r>
            <a:r>
              <a:rPr kumimoji="1" lang="ja-JP" altLang="en-US" sz="2000" dirty="0">
                <a:solidFill>
                  <a:srgbClr val="FF0000"/>
                </a:solidFill>
                <a:latin typeface="MS PGothic" panose="020B0600070205080204" pitchFamily="34" charset="-128"/>
                <a:ea typeface="MS PGothic" panose="020B0600070205080204" pitchFamily="34" charset="-128"/>
              </a:rPr>
              <a:t>炭素ストック量を中長期的に回復させる確証を得ること」が必要</a:t>
            </a:r>
            <a:r>
              <a:rPr kumimoji="1" lang="ja-JP" altLang="en-US" sz="2000" dirty="0">
                <a:latin typeface="MS PGothic" panose="020B0600070205080204" pitchFamily="34" charset="-128"/>
                <a:ea typeface="MS PGothic" panose="020B0600070205080204" pitchFamily="34" charset="-128"/>
              </a:rPr>
              <a:t>である。</a:t>
            </a:r>
            <a:endParaRPr kumimoji="1" lang="en-US" altLang="ja-JP" sz="2000" dirty="0">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endParaRPr kumimoji="1" lang="en-US" altLang="ja-JP" sz="2000" dirty="0">
              <a:solidFill>
                <a:schemeClr val="accent1">
                  <a:lumMod val="75000"/>
                </a:schemeClr>
              </a:solidFill>
              <a:latin typeface="MS PGothic" panose="020B0600070205080204" pitchFamily="34" charset="-128"/>
              <a:ea typeface="MS PGothic" panose="020B0600070205080204" pitchFamily="34" charset="-128"/>
            </a:endParaRPr>
          </a:p>
          <a:p>
            <a:pPr marL="257168" indent="-257168">
              <a:buFont typeface="Arial" panose="020B0604020202020204" pitchFamily="34" charset="0"/>
              <a:buChar char="•"/>
            </a:pPr>
            <a:r>
              <a:rPr kumimoji="1" lang="ja-JP" altLang="en-US" sz="2000" dirty="0">
                <a:solidFill>
                  <a:schemeClr val="accent1">
                    <a:lumMod val="75000"/>
                  </a:schemeClr>
                </a:solidFill>
                <a:latin typeface="MS PGothic" panose="020B0600070205080204" pitchFamily="34" charset="-128"/>
                <a:ea typeface="MS PGothic" panose="020B0600070205080204" pitchFamily="34" charset="-128"/>
              </a:rPr>
              <a:t>間伐は森林整備であり、持続可能な森林管理と木材のカスケード利用が行われていれば、エネルギー利用は可能と考えられる。</a:t>
            </a:r>
            <a:endParaRPr kumimoji="1" lang="en-US" altLang="ja-JP" sz="2000" dirty="0">
              <a:solidFill>
                <a:schemeClr val="accent1">
                  <a:lumMod val="75000"/>
                </a:schemeClr>
              </a:solidFill>
              <a:latin typeface="MS PGothic" panose="020B0600070205080204" pitchFamily="34" charset="-128"/>
              <a:ea typeface="MS PGothic" panose="020B0600070205080204" pitchFamily="34" charset="-128"/>
            </a:endParaRPr>
          </a:p>
          <a:p>
            <a:r>
              <a:rPr kumimoji="1" lang="ja-JP" altLang="en-US" sz="2000" dirty="0">
                <a:solidFill>
                  <a:schemeClr val="accent1">
                    <a:lumMod val="75000"/>
                  </a:schemeClr>
                </a:solidFill>
                <a:latin typeface="MS PGothic" panose="020B0600070205080204" pitchFamily="34" charset="-128"/>
                <a:ea typeface="MS PGothic" panose="020B0600070205080204" pitchFamily="34" charset="-128"/>
              </a:rPr>
              <a:t>　 ただし、</a:t>
            </a:r>
            <a:r>
              <a:rPr kumimoji="1" lang="ja-JP" altLang="en-US" sz="2000" dirty="0">
                <a:solidFill>
                  <a:srgbClr val="FF0000"/>
                </a:solidFill>
                <a:latin typeface="MS PGothic" panose="020B0600070205080204" pitchFamily="34" charset="-128"/>
                <a:ea typeface="MS PGothic" panose="020B0600070205080204" pitchFamily="34" charset="-128"/>
              </a:rPr>
              <a:t>熱利用優先</a:t>
            </a:r>
            <a:r>
              <a:rPr kumimoji="1" lang="ja-JP" altLang="en-US" sz="2000" dirty="0">
                <a:solidFill>
                  <a:schemeClr val="accent1">
                    <a:lumMod val="75000"/>
                  </a:schemeClr>
                </a:solidFill>
                <a:latin typeface="MS PGothic" panose="020B0600070205080204" pitchFamily="34" charset="-128"/>
                <a:ea typeface="MS PGothic" panose="020B0600070205080204" pitchFamily="34" charset="-128"/>
              </a:rPr>
              <a:t>などエネルギー効率の良い方法で利用することが必要。</a:t>
            </a:r>
            <a:endParaRPr kumimoji="1" lang="en-US" altLang="ja-JP" sz="2000" dirty="0">
              <a:solidFill>
                <a:schemeClr val="accent1">
                  <a:lumMod val="75000"/>
                </a:schemeClr>
              </a:solidFill>
              <a:latin typeface="MS PGothic" panose="020B0600070205080204" pitchFamily="34" charset="-128"/>
              <a:ea typeface="MS PGothic" panose="020B0600070205080204" pitchFamily="34" charset="-128"/>
            </a:endParaRPr>
          </a:p>
        </p:txBody>
      </p:sp>
      <p:sp>
        <p:nvSpPr>
          <p:cNvPr id="9" name="スライド番号プレースホルダー 3">
            <a:extLst>
              <a:ext uri="{FF2B5EF4-FFF2-40B4-BE49-F238E27FC236}">
                <a16:creationId xmlns:a16="http://schemas.microsoft.com/office/drawing/2014/main" id="{C0E91AA6-CDF8-AB4F-A76A-E42496146CDF}"/>
              </a:ext>
            </a:extLst>
          </p:cNvPr>
          <p:cNvSpPr>
            <a:spLocks noGrp="1"/>
          </p:cNvSpPr>
          <p:nvPr>
            <p:ph type="sldNum" sz="quarter" idx="12"/>
          </p:nvPr>
        </p:nvSpPr>
        <p:spPr>
          <a:xfrm>
            <a:off x="8850431" y="5752107"/>
            <a:ext cx="297291" cy="273844"/>
          </a:xfrm>
        </p:spPr>
        <p:txBody>
          <a:bodyPr/>
          <a:lstStyle/>
          <a:p>
            <a:pPr algn="ctr"/>
            <a:fld id="{48F63A3B-78C7-47BE-AE5E-E10140E04643}" type="slidenum">
              <a:rPr lang="en-US" smtClean="0"/>
              <a:pPr algn="ctr"/>
              <a:t>7</a:t>
            </a:fld>
            <a:endParaRPr lang="en-US" dirty="0"/>
          </a:p>
        </p:txBody>
      </p:sp>
      <p:sp>
        <p:nvSpPr>
          <p:cNvPr id="11" name="タイトル 1">
            <a:extLst>
              <a:ext uri="{FF2B5EF4-FFF2-40B4-BE49-F238E27FC236}">
                <a16:creationId xmlns:a16="http://schemas.microsoft.com/office/drawing/2014/main" id="{7972E3CF-81E6-1248-AC7F-D7ED6D7404CA}"/>
              </a:ext>
            </a:extLst>
          </p:cNvPr>
          <p:cNvSpPr txBox="1">
            <a:spLocks/>
          </p:cNvSpPr>
          <p:nvPr/>
        </p:nvSpPr>
        <p:spPr>
          <a:xfrm>
            <a:off x="127591" y="274411"/>
            <a:ext cx="9016409" cy="548928"/>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kumimoji="1" sz="3600" kern="1200" spc="-60" baseline="0">
                <a:solidFill>
                  <a:srgbClr val="FFFFFF"/>
                </a:solidFill>
                <a:latin typeface="+mj-lt"/>
                <a:ea typeface="+mj-ea"/>
                <a:cs typeface="+mj-cs"/>
              </a:defRPr>
            </a:lvl1pPr>
          </a:lstStyle>
          <a:p>
            <a:r>
              <a:rPr lang="ja-JP" altLang="en-US" sz="2100" b="1" dirty="0">
                <a:solidFill>
                  <a:srgbClr val="002A6F"/>
                </a:solidFill>
                <a:latin typeface="MS PGothic" panose="020B0600070205080204" pitchFamily="34" charset="-128"/>
                <a:ea typeface="MS PGothic" panose="020B0600070205080204" pitchFamily="34" charset="-128"/>
              </a:rPr>
              <a:t>　</a:t>
            </a:r>
            <a:r>
              <a:rPr lang="en-US" altLang="ja-JP" sz="2100" b="1" dirty="0">
                <a:solidFill>
                  <a:srgbClr val="002A6F"/>
                </a:solidFill>
                <a:latin typeface="MS PGothic" panose="020B0600070205080204" pitchFamily="34" charset="-128"/>
                <a:ea typeface="MS PGothic" panose="020B0600070205080204" pitchFamily="34" charset="-128"/>
              </a:rPr>
              <a:t>2050</a:t>
            </a:r>
            <a:r>
              <a:rPr lang="ja-JP" altLang="en-US" sz="2100" b="1" dirty="0">
                <a:solidFill>
                  <a:srgbClr val="002A6F"/>
                </a:solidFill>
                <a:latin typeface="MS PGothic" panose="020B0600070205080204" pitchFamily="34" charset="-128"/>
                <a:ea typeface="MS PGothic" panose="020B0600070205080204" pitchFamily="34" charset="-128"/>
              </a:rPr>
              <a:t>年脱炭素に貢献する木質バイオマスとは？</a:t>
            </a:r>
          </a:p>
        </p:txBody>
      </p:sp>
    </p:spTree>
    <p:extLst>
      <p:ext uri="{BB962C8B-B14F-4D97-AF65-F5344CB8AC3E}">
        <p14:creationId xmlns:p14="http://schemas.microsoft.com/office/powerpoint/2010/main" val="1905189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29803</TotalTime>
  <Words>958</Words>
  <Application>Microsoft Office PowerPoint</Application>
  <PresentationFormat>画面に合わせる (4:3)</PresentationFormat>
  <Paragraphs>136</Paragraphs>
  <Slides>8</Slides>
  <Notes>5</Notes>
  <HiddenSlides>1</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MS PGothic</vt:lpstr>
      <vt:lpstr>ＭＳ ゴシック</vt:lpstr>
      <vt:lpstr>ＭＳ 明朝</vt:lpstr>
      <vt:lpstr>Yu Gothic Medium</vt:lpstr>
      <vt:lpstr>游ゴシック</vt:lpstr>
      <vt:lpstr>游ゴシック Light</vt:lpstr>
      <vt:lpstr>Arial</vt:lpstr>
      <vt:lpstr>Calibri</vt:lpstr>
      <vt:lpstr>Lucida Sans Unicode</vt:lpstr>
      <vt:lpstr>Times New Roman</vt:lpstr>
      <vt:lpstr>Office テーマ</vt:lpstr>
      <vt:lpstr>PowerPoint プレゼンテーション</vt:lpstr>
      <vt:lpstr>PowerPoint プレゼンテーション</vt:lpstr>
      <vt:lpstr>木材の燃焼による温室効果ガス排出量</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we want to import VYBES to Japan        &amp;  How we plan to increase your sales</dc:title>
  <dc:creator>粂井真</dc:creator>
  <cp:lastModifiedBy>Sayoko Iinuma</cp:lastModifiedBy>
  <cp:revision>404</cp:revision>
  <cp:lastPrinted>2021-10-06T05:12:24Z</cp:lastPrinted>
  <dcterms:created xsi:type="dcterms:W3CDTF">2020-04-24T01:19:29Z</dcterms:created>
  <dcterms:modified xsi:type="dcterms:W3CDTF">2021-10-20T08:03:37Z</dcterms:modified>
</cp:coreProperties>
</file>